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4" r:id="rId1"/>
  </p:sldMasterIdLst>
  <p:notesMasterIdLst>
    <p:notesMasterId r:id="rId19"/>
  </p:notesMasterIdLst>
  <p:sldIdLst>
    <p:sldId id="26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2" r:id="rId15"/>
    <p:sldId id="269" r:id="rId16"/>
    <p:sldId id="270" r:id="rId17"/>
    <p:sldId id="271" r:id="rId18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5204" autoAdjust="0"/>
  </p:normalViewPr>
  <p:slideViewPr>
    <p:cSldViewPr>
      <p:cViewPr>
        <p:scale>
          <a:sx n="75" d="100"/>
          <a:sy n="75" d="100"/>
        </p:scale>
        <p:origin x="-123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165935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13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350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/>
        </p:nvSpPr>
        <p:spPr>
          <a:xfrm rot="10800000" flipH="1">
            <a:off x="0" y="3979800"/>
            <a:ext cx="9144000" cy="28781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sp>
        <p:nvSpPr>
          <p:cNvPr id="9" name="Shape 9"/>
          <p:cNvSpPr/>
          <p:nvPr/>
        </p:nvSpPr>
        <p:spPr>
          <a:xfrm>
            <a:off x="0" y="3190900"/>
            <a:ext cx="4617372" cy="790108"/>
          </a:xfrm>
          <a:custGeom>
            <a:avLst/>
            <a:gdLst/>
            <a:ahLst/>
            <a:cxnLst/>
            <a:rect l="0" t="0" r="0" b="0"/>
            <a:pathLst>
              <a:path w="4617373" h="1108924" extrusionOk="0">
                <a:moveTo>
                  <a:pt x="1199" y="1108924"/>
                </a:moveTo>
                <a:lnTo>
                  <a:pt x="4617373" y="1108924"/>
                </a:lnTo>
                <a:lnTo>
                  <a:pt x="0" y="0"/>
                </a:lnTo>
                <a:cubicBezTo>
                  <a:pt x="400" y="369641"/>
                  <a:pt x="799" y="739283"/>
                  <a:pt x="1199" y="1108924"/>
                </a:cubicBezTo>
                <a:close/>
              </a:path>
            </a:pathLst>
          </a:custGeom>
          <a:solidFill>
            <a:srgbClr val="FFFFFF">
              <a:alpha val="6666"/>
            </a:srgbClr>
          </a:solidFill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sp>
        <p:nvSpPr>
          <p:cNvPr id="10" name="Shape 10"/>
          <p:cNvSpPr/>
          <p:nvPr/>
        </p:nvSpPr>
        <p:spPr>
          <a:xfrm rot="10800000" flipH="1">
            <a:off x="0" y="3980458"/>
            <a:ext cx="4617372" cy="759612"/>
          </a:xfrm>
          <a:custGeom>
            <a:avLst/>
            <a:gdLst/>
            <a:ahLst/>
            <a:cxnLst/>
            <a:rect l="0" t="0" r="0" b="0"/>
            <a:pathLst>
              <a:path w="4617373" h="1108924" extrusionOk="0">
                <a:moveTo>
                  <a:pt x="1199" y="1108924"/>
                </a:moveTo>
                <a:lnTo>
                  <a:pt x="4617373" y="1108924"/>
                </a:lnTo>
                <a:lnTo>
                  <a:pt x="0" y="0"/>
                </a:lnTo>
                <a:cubicBezTo>
                  <a:pt x="400" y="369641"/>
                  <a:pt x="799" y="739283"/>
                  <a:pt x="1199" y="1108924"/>
                </a:cubicBezTo>
                <a:close/>
              </a:path>
            </a:pathLst>
          </a:custGeom>
          <a:solidFill>
            <a:schemeClr val="dk1">
              <a:alpha val="7843"/>
            </a:schemeClr>
          </a:solidFill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685800" y="2329190"/>
            <a:ext cx="7772400" cy="165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304800" algn="ctr" rtl="0"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 b="0" i="0" u="none" strike="noStrike" cap="none" baseline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indent="304800" algn="ctr" rtl="0"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 b="0" i="0" u="none" strike="noStrike" cap="none" baseline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indent="304800" algn="ctr" rtl="0"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 b="0" i="0" u="none" strike="noStrike" cap="none" baseline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indent="304800" algn="ctr" rtl="0"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 b="0" i="0" u="none" strike="noStrike" cap="none" baseline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indent="304800" algn="ctr" rtl="0"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 b="0" i="0" u="none" strike="noStrike" cap="none" baseline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indent="304800" algn="ctr" rtl="0"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 b="0" i="0" u="none" strike="noStrike" cap="none" baseline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indent="304800" algn="ctr" rtl="0"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 b="0" i="0" u="none" strike="noStrike" cap="none" baseline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indent="304800" algn="ctr" rtl="0"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 b="0" i="0" u="none" strike="noStrike" cap="none" baseline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indent="304800" algn="ctr" rtl="0"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 b="0" i="0" u="none" strike="noStrike" cap="none" baseline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685800" y="4124476"/>
            <a:ext cx="7772400" cy="888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152400" algn="ctr" rtl="0">
              <a:spcBef>
                <a:spcPts val="0"/>
              </a:spcBef>
              <a:buClr>
                <a:schemeClr val="dk2"/>
              </a:buClr>
              <a:buSzPct val="100000"/>
              <a:buFont typeface="Georgia"/>
              <a:buNone/>
              <a:defRPr sz="2400" b="0" i="1" u="none" strike="noStrike" cap="none" baseline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indent="152400" algn="ctr" rtl="0">
              <a:spcBef>
                <a:spcPts val="0"/>
              </a:spcBef>
              <a:buClr>
                <a:schemeClr val="dk2"/>
              </a:buClr>
              <a:buSzPct val="100000"/>
              <a:buFont typeface="Georgia"/>
              <a:buNone/>
              <a:defRPr sz="2400" b="0" i="1" u="none" strike="noStrike" cap="none" baseline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indent="152400" algn="ctr" rtl="0">
              <a:spcBef>
                <a:spcPts val="0"/>
              </a:spcBef>
              <a:buClr>
                <a:schemeClr val="dk2"/>
              </a:buClr>
              <a:buSzPct val="100000"/>
              <a:buFont typeface="Georgia"/>
              <a:buNone/>
              <a:defRPr sz="2400" b="0" i="1" u="none" strike="noStrike" cap="none" baseline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indent="152400" algn="ctr" rtl="0">
              <a:spcBef>
                <a:spcPts val="0"/>
              </a:spcBef>
              <a:buClr>
                <a:schemeClr val="dk2"/>
              </a:buClr>
              <a:buSzPct val="100000"/>
              <a:buFont typeface="Georgia"/>
              <a:buNone/>
              <a:defRPr sz="2400" b="0" i="1" u="none" strike="noStrike" cap="none" baseline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indent="152400" algn="ctr" rtl="0">
              <a:spcBef>
                <a:spcPts val="0"/>
              </a:spcBef>
              <a:buClr>
                <a:schemeClr val="dk2"/>
              </a:buClr>
              <a:buSzPct val="100000"/>
              <a:buFont typeface="Georgia"/>
              <a:buNone/>
              <a:defRPr sz="2400" b="0" i="1" u="none" strike="noStrike" cap="none" baseline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indent="152400" algn="ctr" rtl="0">
              <a:spcBef>
                <a:spcPts val="0"/>
              </a:spcBef>
              <a:buClr>
                <a:schemeClr val="dk2"/>
              </a:buClr>
              <a:buSzPct val="100000"/>
              <a:buFont typeface="Georgia"/>
              <a:buNone/>
              <a:defRPr sz="2400" b="0" i="1" u="none" strike="noStrike" cap="none" baseline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indent="152400" algn="ctr" rtl="0">
              <a:spcBef>
                <a:spcPts val="0"/>
              </a:spcBef>
              <a:buClr>
                <a:schemeClr val="dk2"/>
              </a:buClr>
              <a:buSzPct val="100000"/>
              <a:buFont typeface="Georgia"/>
              <a:buNone/>
              <a:defRPr sz="2400" b="0" i="1" u="none" strike="noStrike" cap="none" baseline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indent="152400" algn="ctr" rtl="0">
              <a:spcBef>
                <a:spcPts val="0"/>
              </a:spcBef>
              <a:buClr>
                <a:schemeClr val="dk2"/>
              </a:buClr>
              <a:buSzPct val="100000"/>
              <a:buFont typeface="Georgia"/>
              <a:buNone/>
              <a:defRPr sz="2400" b="0" i="1" u="none" strike="noStrike" cap="none" baseline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indent="152400" algn="ctr" rtl="0">
              <a:spcBef>
                <a:spcPts val="0"/>
              </a:spcBef>
              <a:buClr>
                <a:schemeClr val="dk2"/>
              </a:buClr>
              <a:buSzPct val="100000"/>
              <a:buFont typeface="Georgia"/>
              <a:buNone/>
              <a:defRPr sz="2400" b="0" i="1" u="none" strike="noStrike" cap="none" baseline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 rot="10800000" flipH="1">
            <a:off x="0" y="1550999"/>
            <a:ext cx="9144000" cy="530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sp>
        <p:nvSpPr>
          <p:cNvPr id="15" name="Shape 15"/>
          <p:cNvSpPr/>
          <p:nvPr/>
        </p:nvSpPr>
        <p:spPr>
          <a:xfrm flipH="1">
            <a:off x="4526627" y="761799"/>
            <a:ext cx="4617372" cy="790108"/>
          </a:xfrm>
          <a:custGeom>
            <a:avLst/>
            <a:gdLst/>
            <a:ahLst/>
            <a:cxnLst/>
            <a:rect l="0" t="0" r="0" b="0"/>
            <a:pathLst>
              <a:path w="4617373" h="1108924" extrusionOk="0">
                <a:moveTo>
                  <a:pt x="1199" y="1108924"/>
                </a:moveTo>
                <a:lnTo>
                  <a:pt x="4617373" y="1108924"/>
                </a:lnTo>
                <a:lnTo>
                  <a:pt x="0" y="0"/>
                </a:lnTo>
                <a:cubicBezTo>
                  <a:pt x="400" y="369641"/>
                  <a:pt x="799" y="739283"/>
                  <a:pt x="1199" y="1108924"/>
                </a:cubicBezTo>
                <a:close/>
              </a:path>
            </a:pathLst>
          </a:custGeom>
          <a:solidFill>
            <a:srgbClr val="FFFFFF">
              <a:alpha val="6666"/>
            </a:srgbClr>
          </a:solidFill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sp>
        <p:nvSpPr>
          <p:cNvPr id="16" name="Shape 16"/>
          <p:cNvSpPr/>
          <p:nvPr/>
        </p:nvSpPr>
        <p:spPr>
          <a:xfrm rot="10800000">
            <a:off x="4526627" y="1551358"/>
            <a:ext cx="4617372" cy="759612"/>
          </a:xfrm>
          <a:custGeom>
            <a:avLst/>
            <a:gdLst/>
            <a:ahLst/>
            <a:cxnLst/>
            <a:rect l="0" t="0" r="0" b="0"/>
            <a:pathLst>
              <a:path w="4617373" h="1108924" extrusionOk="0">
                <a:moveTo>
                  <a:pt x="1199" y="1108924"/>
                </a:moveTo>
                <a:lnTo>
                  <a:pt x="4617373" y="1108924"/>
                </a:lnTo>
                <a:lnTo>
                  <a:pt x="0" y="0"/>
                </a:lnTo>
                <a:cubicBezTo>
                  <a:pt x="400" y="369641"/>
                  <a:pt x="799" y="739283"/>
                  <a:pt x="1199" y="1108924"/>
                </a:cubicBezTo>
                <a:close/>
              </a:path>
            </a:pathLst>
          </a:custGeom>
          <a:solidFill>
            <a:schemeClr val="dk1">
              <a:alpha val="7843"/>
            </a:schemeClr>
          </a:solidFill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ColTx" type="twoColTx">
  <p:cSld name="twoColTx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 rot="10800000" flipH="1">
            <a:off x="0" y="1550999"/>
            <a:ext cx="9144000" cy="530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sp>
        <p:nvSpPr>
          <p:cNvPr id="21" name="Shape 21"/>
          <p:cNvSpPr/>
          <p:nvPr/>
        </p:nvSpPr>
        <p:spPr>
          <a:xfrm rot="10800000">
            <a:off x="4526627" y="1551358"/>
            <a:ext cx="4617372" cy="759612"/>
          </a:xfrm>
          <a:custGeom>
            <a:avLst/>
            <a:gdLst/>
            <a:ahLst/>
            <a:cxnLst/>
            <a:rect l="0" t="0" r="0" b="0"/>
            <a:pathLst>
              <a:path w="4617373" h="1108924" extrusionOk="0">
                <a:moveTo>
                  <a:pt x="1199" y="1108924"/>
                </a:moveTo>
                <a:lnTo>
                  <a:pt x="4617373" y="1108924"/>
                </a:lnTo>
                <a:lnTo>
                  <a:pt x="0" y="0"/>
                </a:lnTo>
                <a:cubicBezTo>
                  <a:pt x="400" y="369641"/>
                  <a:pt x="799" y="739283"/>
                  <a:pt x="1199" y="1108924"/>
                </a:cubicBezTo>
                <a:close/>
              </a:path>
            </a:pathLst>
          </a:custGeom>
          <a:solidFill>
            <a:schemeClr val="dk1">
              <a:alpha val="7843"/>
            </a:schemeClr>
          </a:solidFill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  <p:sp>
        <p:nvSpPr>
          <p:cNvPr id="24" name="Shape 24"/>
          <p:cNvSpPr/>
          <p:nvPr/>
        </p:nvSpPr>
        <p:spPr>
          <a:xfrm flipH="1">
            <a:off x="4526627" y="761799"/>
            <a:ext cx="4617372" cy="790108"/>
          </a:xfrm>
          <a:custGeom>
            <a:avLst/>
            <a:gdLst/>
            <a:ahLst/>
            <a:cxnLst/>
            <a:rect l="0" t="0" r="0" b="0"/>
            <a:pathLst>
              <a:path w="4617373" h="1108924" extrusionOk="0">
                <a:moveTo>
                  <a:pt x="1199" y="1108924"/>
                </a:moveTo>
                <a:lnTo>
                  <a:pt x="4617373" y="1108924"/>
                </a:lnTo>
                <a:lnTo>
                  <a:pt x="0" y="0"/>
                </a:lnTo>
                <a:cubicBezTo>
                  <a:pt x="400" y="369641"/>
                  <a:pt x="799" y="739283"/>
                  <a:pt x="1199" y="1108924"/>
                </a:cubicBezTo>
                <a:close/>
              </a:path>
            </a:pathLst>
          </a:custGeom>
          <a:solidFill>
            <a:srgbClr val="FFFFFF">
              <a:alpha val="6666"/>
            </a:srgbClr>
          </a:solidFill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type="titleOnly">
  <p:cSld name="title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 rot="10800000" flipH="1">
            <a:off x="0" y="1550999"/>
            <a:ext cx="9144000" cy="530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sp>
        <p:nvSpPr>
          <p:cNvPr id="28" name="Shape 28"/>
          <p:cNvSpPr/>
          <p:nvPr/>
        </p:nvSpPr>
        <p:spPr>
          <a:xfrm flipH="1">
            <a:off x="4526627" y="761799"/>
            <a:ext cx="4617372" cy="790108"/>
          </a:xfrm>
          <a:custGeom>
            <a:avLst/>
            <a:gdLst/>
            <a:ahLst/>
            <a:cxnLst/>
            <a:rect l="0" t="0" r="0" b="0"/>
            <a:pathLst>
              <a:path w="4617373" h="1108924" extrusionOk="0">
                <a:moveTo>
                  <a:pt x="1199" y="1108924"/>
                </a:moveTo>
                <a:lnTo>
                  <a:pt x="4617373" y="1108924"/>
                </a:lnTo>
                <a:lnTo>
                  <a:pt x="0" y="0"/>
                </a:lnTo>
                <a:cubicBezTo>
                  <a:pt x="400" y="369641"/>
                  <a:pt x="799" y="739283"/>
                  <a:pt x="1199" y="1108924"/>
                </a:cubicBezTo>
                <a:close/>
              </a:path>
            </a:pathLst>
          </a:custGeom>
          <a:solidFill>
            <a:srgbClr val="FFFFFF">
              <a:alpha val="6666"/>
            </a:srgbClr>
          </a:solidFill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30" name="Shape 30"/>
          <p:cNvSpPr/>
          <p:nvPr/>
        </p:nvSpPr>
        <p:spPr>
          <a:xfrm rot="10800000">
            <a:off x="4526627" y="1551358"/>
            <a:ext cx="4617372" cy="759612"/>
          </a:xfrm>
          <a:custGeom>
            <a:avLst/>
            <a:gdLst/>
            <a:ahLst/>
            <a:cxnLst/>
            <a:rect l="0" t="0" r="0" b="0"/>
            <a:pathLst>
              <a:path w="4617373" h="1108924" extrusionOk="0">
                <a:moveTo>
                  <a:pt x="1199" y="1108924"/>
                </a:moveTo>
                <a:lnTo>
                  <a:pt x="4617373" y="1108924"/>
                </a:lnTo>
                <a:lnTo>
                  <a:pt x="0" y="0"/>
                </a:lnTo>
                <a:cubicBezTo>
                  <a:pt x="400" y="369641"/>
                  <a:pt x="799" y="739283"/>
                  <a:pt x="1199" y="1108924"/>
                </a:cubicBezTo>
                <a:close/>
              </a:path>
            </a:pathLst>
          </a:custGeom>
          <a:solidFill>
            <a:schemeClr val="dk1">
              <a:alpha val="7843"/>
            </a:schemeClr>
          </a:solidFill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_ONLY">
  <p:cSld name="CAPTION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 rot="10800000" flipH="1">
            <a:off x="0" y="5883599"/>
            <a:ext cx="9144000" cy="97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sp>
        <p:nvSpPr>
          <p:cNvPr id="33" name="Shape 33"/>
          <p:cNvSpPr/>
          <p:nvPr/>
        </p:nvSpPr>
        <p:spPr>
          <a:xfrm flipH="1">
            <a:off x="4526627" y="5094446"/>
            <a:ext cx="4617372" cy="790108"/>
          </a:xfrm>
          <a:custGeom>
            <a:avLst/>
            <a:gdLst/>
            <a:ahLst/>
            <a:cxnLst/>
            <a:rect l="0" t="0" r="0" b="0"/>
            <a:pathLst>
              <a:path w="4617373" h="1108924" extrusionOk="0">
                <a:moveTo>
                  <a:pt x="1199" y="1108924"/>
                </a:moveTo>
                <a:lnTo>
                  <a:pt x="4617373" y="1108924"/>
                </a:lnTo>
                <a:lnTo>
                  <a:pt x="0" y="0"/>
                </a:lnTo>
                <a:cubicBezTo>
                  <a:pt x="400" y="369641"/>
                  <a:pt x="799" y="739283"/>
                  <a:pt x="1199" y="1108924"/>
                </a:cubicBezTo>
                <a:close/>
              </a:path>
            </a:pathLst>
          </a:custGeom>
          <a:solidFill>
            <a:srgbClr val="FFFFFF">
              <a:alpha val="6666"/>
            </a:srgbClr>
          </a:solidFill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sp>
        <p:nvSpPr>
          <p:cNvPr id="34" name="Shape 34"/>
          <p:cNvSpPr/>
          <p:nvPr/>
        </p:nvSpPr>
        <p:spPr>
          <a:xfrm rot="10800000">
            <a:off x="4526627" y="5884005"/>
            <a:ext cx="4617372" cy="759612"/>
          </a:xfrm>
          <a:custGeom>
            <a:avLst/>
            <a:gdLst/>
            <a:ahLst/>
            <a:cxnLst/>
            <a:rect l="0" t="0" r="0" b="0"/>
            <a:pathLst>
              <a:path w="4617373" h="1108924" extrusionOk="0">
                <a:moveTo>
                  <a:pt x="1199" y="1108924"/>
                </a:moveTo>
                <a:lnTo>
                  <a:pt x="4617373" y="1108924"/>
                </a:lnTo>
                <a:lnTo>
                  <a:pt x="0" y="0"/>
                </a:lnTo>
                <a:cubicBezTo>
                  <a:pt x="400" y="369641"/>
                  <a:pt x="799" y="739283"/>
                  <a:pt x="1199" y="1108924"/>
                </a:cubicBezTo>
                <a:close/>
              </a:path>
            </a:pathLst>
          </a:custGeom>
          <a:solidFill>
            <a:schemeClr val="dk1">
              <a:alpha val="7843"/>
            </a:schemeClr>
          </a:solidFill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5895635"/>
            <a:ext cx="8229600" cy="67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34290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66666"/>
              <a:buFont typeface="Arial"/>
              <a:buChar char="•"/>
              <a:defRPr sz="2400" i="1">
                <a:solidFill>
                  <a:schemeClr val="dk2"/>
                </a:solidFill>
              </a:defRPr>
            </a:lvl1pPr>
            <a:lvl2pPr marL="34290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urier New"/>
              <a:buChar char="o"/>
              <a:defRPr sz="2400" i="1">
                <a:solidFill>
                  <a:schemeClr val="dk2"/>
                </a:solidFill>
              </a:defRPr>
            </a:lvl2pPr>
            <a:lvl3pPr marL="34290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Wingdings"/>
              <a:buChar char="§"/>
              <a:defRPr sz="2400" i="1">
                <a:solidFill>
                  <a:schemeClr val="dk2"/>
                </a:solidFill>
              </a:defRPr>
            </a:lvl3pPr>
            <a:lvl4pPr marL="34290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66666"/>
              <a:buFont typeface="Arial"/>
              <a:buChar char="•"/>
              <a:defRPr sz="2400" i="1">
                <a:solidFill>
                  <a:schemeClr val="dk2"/>
                </a:solidFill>
              </a:defRPr>
            </a:lvl4pPr>
            <a:lvl5pPr marL="34290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urier New"/>
              <a:buChar char="o"/>
              <a:defRPr sz="2400" i="1">
                <a:solidFill>
                  <a:schemeClr val="dk2"/>
                </a:solidFill>
              </a:defRPr>
            </a:lvl5pPr>
            <a:lvl6pPr marL="34290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Wingdings"/>
              <a:buChar char="§"/>
              <a:defRPr sz="2400" i="1">
                <a:solidFill>
                  <a:schemeClr val="dk2"/>
                </a:solidFill>
              </a:defRPr>
            </a:lvl6pPr>
            <a:lvl7pPr marL="34290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66666"/>
              <a:buFont typeface="Arial"/>
              <a:buChar char="•"/>
              <a:defRPr sz="2400" i="1">
                <a:solidFill>
                  <a:schemeClr val="dk2"/>
                </a:solidFill>
              </a:defRPr>
            </a:lvl7pPr>
            <a:lvl8pPr marL="34290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urier New"/>
              <a:buChar char="o"/>
              <a:defRPr sz="2400" i="1">
                <a:solidFill>
                  <a:schemeClr val="dk2"/>
                </a:solidFill>
              </a:defRPr>
            </a:lvl8pPr>
            <a:lvl9pPr marL="34290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Wingdings"/>
              <a:buChar char="§"/>
              <a:defRPr sz="2400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6676" y="101675"/>
            <a:ext cx="9134130" cy="6739722"/>
          </a:xfrm>
          <a:custGeom>
            <a:avLst/>
            <a:gdLst/>
            <a:ahLst/>
            <a:cxnLst/>
            <a:rect l="0" t="0" r="0" b="0"/>
            <a:pathLst>
              <a:path w="9157023" h="6739723" extrusionOk="0">
                <a:moveTo>
                  <a:pt x="1629" y="0"/>
                </a:moveTo>
                <a:lnTo>
                  <a:pt x="9157023" y="4340980"/>
                </a:lnTo>
                <a:lnTo>
                  <a:pt x="1593" y="6739723"/>
                </a:lnTo>
                <a:cubicBezTo>
                  <a:pt x="-3941" y="5123960"/>
                  <a:pt x="7163" y="1615763"/>
                  <a:pt x="1629" y="0"/>
                </a:cubicBezTo>
                <a:close/>
              </a:path>
            </a:pathLst>
          </a:custGeom>
          <a:solidFill>
            <a:srgbClr val="FFFFFF">
              <a:alpha val="6666"/>
            </a:srgbClr>
          </a:solidFill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00000">
              <a:schemeClr val="dk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304800" algn="l" rtl="0"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 b="0" i="0" u="none" strike="noStrike" cap="none" baseline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indent="304800" algn="l" rtl="0"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 b="0" i="0" u="none" strike="noStrike" cap="none" baseline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indent="304800" algn="l" rtl="0"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 b="0" i="0" u="none" strike="noStrike" cap="none" baseline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indent="304800" algn="l" rtl="0"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 b="0" i="0" u="none" strike="noStrike" cap="none" baseline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indent="304800" algn="l" rtl="0"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 b="0" i="0" u="none" strike="noStrike" cap="none" baseline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indent="304800" algn="l" rtl="0"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 b="0" i="0" u="none" strike="noStrike" cap="none" baseline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indent="304800" algn="l" rtl="0"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 b="0" i="0" u="none" strike="noStrike" cap="none" baseline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indent="304800" algn="l" rtl="0"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 b="0" i="0" u="none" strike="noStrike" cap="none" baseline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indent="304800" algn="l" rtl="0"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 b="0" i="0" u="none" strike="noStrike" cap="none" baseline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spcBef>
                <a:spcPts val="600"/>
              </a:spcBef>
              <a:buClr>
                <a:schemeClr val="dk1"/>
              </a:buClr>
              <a:buSzPct val="166666"/>
              <a:buFont typeface="Arial"/>
              <a:buChar char="•"/>
              <a:defRPr sz="30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742950" indent="-285750" algn="l" rtl="0">
              <a:spcBef>
                <a:spcPts val="480"/>
              </a:spcBef>
              <a:buClr>
                <a:schemeClr val="dk1"/>
              </a:buClr>
              <a:buSzPct val="100000"/>
              <a:buFont typeface="Courier New"/>
              <a:buChar char="o"/>
              <a:defRPr sz="24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143000" indent="-228600" algn="l" rtl="0">
              <a:spcBef>
                <a:spcPts val="480"/>
              </a:spcBef>
              <a:buClr>
                <a:schemeClr val="dk1"/>
              </a:buClr>
              <a:buSzPct val="100000"/>
              <a:buFont typeface="Wingdings"/>
              <a:buChar char="§"/>
              <a:defRPr sz="24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600200" indent="-228600" algn="l" rtl="0">
              <a:spcBef>
                <a:spcPts val="360"/>
              </a:spcBef>
              <a:buClr>
                <a:schemeClr val="dk1"/>
              </a:buClr>
              <a:buSzPct val="166666"/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0574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5146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971800" indent="-228600" algn="l" rtl="0">
              <a:spcBef>
                <a:spcPts val="360"/>
              </a:spcBef>
              <a:buClr>
                <a:schemeClr val="dk1"/>
              </a:buClr>
              <a:buSzPct val="166666"/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4290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8862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thiago.toledo@usp.com.br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92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>
              <a:buNone/>
            </a:pPr>
            <a:r>
              <a:rPr lang="en"/>
              <a:t>O Mapa</a:t>
            </a:r>
          </a:p>
        </p:txBody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924899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  Esse grafo é guardado numa matriz onde cada nó é um objeto Node, que pode ser do tipo :</a:t>
            </a:r>
          </a:p>
          <a:p>
            <a:endParaRPr lang="en" sz="240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endParaRPr lang="en" sz="240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4" name="Shape 164"/>
          <p:cNvSpPr txBox="1"/>
          <p:nvPr/>
        </p:nvSpPr>
        <p:spPr>
          <a:xfrm>
            <a:off x="710200" y="2420750"/>
            <a:ext cx="8195699" cy="19535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 lvl="0" rtl="0">
              <a:buNone/>
            </a:pPr>
            <a:r>
              <a:rPr lang="en" sz="2400" dirty="0">
                <a:latin typeface="Cambria"/>
                <a:ea typeface="Cambria"/>
                <a:cs typeface="Cambria"/>
                <a:sym typeface="Cambria"/>
              </a:rPr>
              <a:t>-Shelf</a:t>
            </a:r>
          </a:p>
          <a:p>
            <a:pPr>
              <a:buNone/>
            </a:pPr>
            <a:r>
              <a:rPr lang="en" sz="2400" dirty="0">
                <a:latin typeface="Cambria"/>
                <a:ea typeface="Cambria"/>
                <a:cs typeface="Cambria"/>
                <a:sym typeface="Cambria"/>
              </a:rPr>
              <a:t>	</a:t>
            </a:r>
            <a:r>
              <a:rPr lang="en" sz="2000" dirty="0">
                <a:latin typeface="Cambria"/>
                <a:ea typeface="Cambria"/>
                <a:cs typeface="Cambria"/>
                <a:sym typeface="Cambria"/>
              </a:rPr>
              <a:t>Identifica que esse Node é uma estante</a:t>
            </a:r>
          </a:p>
        </p:txBody>
      </p:sp>
      <p:sp>
        <p:nvSpPr>
          <p:cNvPr id="165" name="Shape 165"/>
          <p:cNvSpPr txBox="1"/>
          <p:nvPr/>
        </p:nvSpPr>
        <p:spPr>
          <a:xfrm>
            <a:off x="579700" y="3144300"/>
            <a:ext cx="8140199" cy="1231076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 lvl="0" rtl="0">
              <a:buNone/>
            </a:pPr>
            <a:r>
              <a:rPr lang="en" sz="2400" dirty="0">
                <a:latin typeface="Cambria"/>
                <a:ea typeface="Cambria"/>
                <a:cs typeface="Cambria"/>
                <a:sym typeface="Cambria"/>
              </a:rPr>
              <a:t>   - Free</a:t>
            </a:r>
          </a:p>
          <a:p>
            <a:pPr lvl="0" rtl="0">
              <a:buNone/>
            </a:pPr>
            <a:r>
              <a:rPr lang="en" sz="2400" dirty="0">
                <a:latin typeface="Cambria"/>
                <a:ea typeface="Cambria"/>
                <a:cs typeface="Cambria"/>
                <a:sym typeface="Cambria"/>
              </a:rPr>
              <a:t>	  </a:t>
            </a:r>
            <a:r>
              <a:rPr lang="en" sz="2000" dirty="0">
                <a:latin typeface="Cambria"/>
                <a:ea typeface="Cambria"/>
                <a:cs typeface="Cambria"/>
                <a:sym typeface="Cambria"/>
              </a:rPr>
              <a:t>Identifica que esse Node é um caminho livre e portanto, pode </a:t>
            </a:r>
            <a:r>
              <a:rPr lang="en" sz="2000" dirty="0" smtClean="0">
                <a:latin typeface="Cambria"/>
                <a:ea typeface="Cambria"/>
                <a:cs typeface="Cambria"/>
                <a:sym typeface="Cambria"/>
              </a:rPr>
              <a:t>   </a:t>
            </a:r>
          </a:p>
          <a:p>
            <a:pPr lvl="0" rtl="0">
              <a:buNone/>
            </a:pPr>
            <a:r>
              <a:rPr lang="en" sz="2000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2000" dirty="0" smtClean="0">
                <a:latin typeface="Cambria"/>
                <a:ea typeface="Cambria"/>
                <a:cs typeface="Cambria"/>
                <a:sym typeface="Cambria"/>
              </a:rPr>
              <a:t>   ser </a:t>
            </a:r>
            <a:r>
              <a:rPr lang="en" sz="2000" dirty="0">
                <a:latin typeface="Cambria"/>
                <a:ea typeface="Cambria"/>
                <a:cs typeface="Cambria"/>
                <a:sym typeface="Cambria"/>
              </a:rPr>
              <a:t>utilizado para busca </a:t>
            </a:r>
            <a:r>
              <a:rPr lang="en" sz="2000" dirty="0" smtClean="0">
                <a:latin typeface="Cambria"/>
                <a:ea typeface="Cambria"/>
                <a:cs typeface="Cambria"/>
                <a:sym typeface="Cambria"/>
              </a:rPr>
              <a:t>e para o </a:t>
            </a:r>
            <a:r>
              <a:rPr lang="en" sz="2000" dirty="0">
                <a:latin typeface="Cambria"/>
                <a:ea typeface="Cambria"/>
                <a:cs typeface="Cambria"/>
                <a:sym typeface="Cambria"/>
              </a:rPr>
              <a:t>traçado da rota para o livro</a:t>
            </a:r>
          </a:p>
        </p:txBody>
      </p:sp>
      <p:sp>
        <p:nvSpPr>
          <p:cNvPr id="166" name="Shape 166"/>
          <p:cNvSpPr txBox="1"/>
          <p:nvPr/>
        </p:nvSpPr>
        <p:spPr>
          <a:xfrm>
            <a:off x="609600" y="4243425"/>
            <a:ext cx="8403900" cy="1538853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 lvl="0" rtl="0">
              <a:buNone/>
            </a:pPr>
            <a:r>
              <a:rPr lang="en" sz="2400" dirty="0">
                <a:latin typeface="Cambria"/>
                <a:ea typeface="Cambria"/>
                <a:cs typeface="Cambria"/>
                <a:sym typeface="Cambria"/>
              </a:rPr>
              <a:t>   - Forbidden</a:t>
            </a:r>
          </a:p>
          <a:p>
            <a:pPr lvl="0" rtl="0">
              <a:buNone/>
            </a:pPr>
            <a:r>
              <a:rPr lang="en" sz="2400" dirty="0">
                <a:latin typeface="Cambria"/>
                <a:ea typeface="Cambria"/>
                <a:cs typeface="Cambria"/>
                <a:sym typeface="Cambria"/>
              </a:rPr>
              <a:t>	</a:t>
            </a:r>
            <a:r>
              <a:rPr lang="en" sz="2400" dirty="0" smtClean="0">
                <a:latin typeface="Cambria"/>
                <a:ea typeface="Cambria"/>
                <a:cs typeface="Cambria"/>
                <a:sym typeface="Cambria"/>
              </a:rPr>
              <a:t>  </a:t>
            </a:r>
            <a:r>
              <a:rPr lang="en" sz="2000" dirty="0" smtClean="0">
                <a:latin typeface="Cambria"/>
                <a:ea typeface="Cambria"/>
                <a:cs typeface="Cambria"/>
                <a:sym typeface="Cambria"/>
              </a:rPr>
              <a:t>Identifica </a:t>
            </a:r>
            <a:r>
              <a:rPr lang="en" sz="2000" dirty="0">
                <a:latin typeface="Cambria"/>
                <a:ea typeface="Cambria"/>
                <a:cs typeface="Cambria"/>
                <a:sym typeface="Cambria"/>
              </a:rPr>
              <a:t>esse Node como um trajeto proibido para a busca e </a:t>
            </a:r>
            <a:endParaRPr lang="en" sz="2000" dirty="0" smtClean="0">
              <a:latin typeface="Cambria"/>
              <a:ea typeface="Cambria"/>
              <a:cs typeface="Cambria"/>
              <a:sym typeface="Cambria"/>
            </a:endParaRPr>
          </a:p>
          <a:p>
            <a:pPr lvl="0" rtl="0">
              <a:buNone/>
            </a:pPr>
            <a:r>
              <a:rPr lang="en" sz="2000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2000" dirty="0" smtClean="0">
                <a:latin typeface="Cambria"/>
                <a:ea typeface="Cambria"/>
                <a:cs typeface="Cambria"/>
                <a:sym typeface="Cambria"/>
              </a:rPr>
              <a:t>  traçado </a:t>
            </a:r>
            <a:r>
              <a:rPr lang="en" sz="2000" dirty="0">
                <a:latin typeface="Cambria"/>
                <a:ea typeface="Cambria"/>
                <a:cs typeface="Cambria"/>
                <a:sym typeface="Cambria"/>
              </a:rPr>
              <a:t>da rota para o livro.Colunas, escadas e mesas são exemplos desse </a:t>
            </a:r>
            <a:r>
              <a:rPr lang="en" sz="2000" dirty="0" smtClean="0">
                <a:latin typeface="Cambria"/>
                <a:ea typeface="Cambria"/>
                <a:cs typeface="Cambria"/>
                <a:sym typeface="Cambria"/>
              </a:rPr>
              <a:t> </a:t>
            </a:r>
          </a:p>
          <a:p>
            <a:pPr lvl="0" rtl="0">
              <a:buNone/>
            </a:pPr>
            <a:r>
              <a:rPr lang="en" sz="2000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2000" dirty="0" smtClean="0">
                <a:latin typeface="Cambria"/>
                <a:ea typeface="Cambria"/>
                <a:cs typeface="Cambria"/>
                <a:sym typeface="Cambria"/>
              </a:rPr>
              <a:t>  tipo de </a:t>
            </a:r>
            <a:r>
              <a:rPr lang="en" sz="2000" dirty="0">
                <a:latin typeface="Cambria"/>
                <a:ea typeface="Cambria"/>
                <a:cs typeface="Cambria"/>
                <a:sym typeface="Cambria"/>
              </a:rPr>
              <a:t>Node.</a:t>
            </a:r>
          </a:p>
        </p:txBody>
      </p:sp>
      <p:sp>
        <p:nvSpPr>
          <p:cNvPr id="167" name="Shape 167"/>
          <p:cNvSpPr txBox="1"/>
          <p:nvPr/>
        </p:nvSpPr>
        <p:spPr>
          <a:xfrm>
            <a:off x="710200" y="5538825"/>
            <a:ext cx="7973399" cy="9232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 lvl="0" rtl="0">
              <a:buNone/>
            </a:pPr>
            <a:r>
              <a:rPr lang="en" sz="2400" dirty="0">
                <a:latin typeface="Cambria"/>
                <a:ea typeface="Cambria"/>
                <a:cs typeface="Cambria"/>
                <a:sym typeface="Cambria"/>
              </a:rPr>
              <a:t>- Qr Code</a:t>
            </a:r>
          </a:p>
          <a:p>
            <a:pPr>
              <a:buNone/>
            </a:pPr>
            <a:r>
              <a:rPr lang="en" sz="2400" dirty="0">
                <a:latin typeface="Cambria"/>
                <a:ea typeface="Cambria"/>
                <a:cs typeface="Cambria"/>
                <a:sym typeface="Cambria"/>
              </a:rPr>
              <a:t>    </a:t>
            </a:r>
            <a:r>
              <a:rPr lang="en" sz="2400" dirty="0" smtClean="0">
                <a:latin typeface="Cambria"/>
                <a:ea typeface="Cambria"/>
                <a:cs typeface="Cambria"/>
                <a:sym typeface="Cambria"/>
              </a:rPr>
              <a:t>	</a:t>
            </a:r>
            <a:r>
              <a:rPr lang="en" sz="2000" dirty="0" smtClean="0">
                <a:latin typeface="Cambria"/>
                <a:ea typeface="Cambria"/>
                <a:cs typeface="Cambria"/>
                <a:sym typeface="Cambria"/>
              </a:rPr>
              <a:t>Identifica </a:t>
            </a:r>
            <a:r>
              <a:rPr lang="en" sz="2000" dirty="0">
                <a:latin typeface="Cambria"/>
                <a:ea typeface="Cambria"/>
                <a:cs typeface="Cambria"/>
                <a:sym typeface="Cambria"/>
              </a:rPr>
              <a:t>esse Node como um Qr Code.	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457200" y="15156"/>
            <a:ext cx="8229600" cy="1661963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>
              <a:buNone/>
            </a:pPr>
            <a:r>
              <a:rPr lang="en" dirty="0"/>
              <a:t>Para ajudar a montar </a:t>
            </a:r>
            <a:r>
              <a:rPr lang="en" dirty="0" smtClean="0"/>
              <a:t>o </a:t>
            </a:r>
            <a:r>
              <a:rPr lang="en" dirty="0"/>
              <a:t>mapa</a:t>
            </a:r>
          </a:p>
        </p:txBody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457200" y="2514600"/>
            <a:ext cx="8229600" cy="2954625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marL="0" indent="0">
              <a:buNone/>
            </a:pPr>
            <a:r>
              <a:rPr lang="pt-BR" dirty="0"/>
              <a:t>- Como seria uma tarefa muito difícil montar o mapa nó por nó a cada nova biblioteca, o Library Mapper possui uma interface WEB interativa, que cria e guarda no Banco de dados da aplicação tudo o que foi desenhado an interface</a:t>
            </a:r>
            <a:r>
              <a:rPr lang="pt-BR" dirty="0" smtClean="0"/>
              <a:t>.</a:t>
            </a:r>
            <a:endParaRPr dirty="0"/>
          </a:p>
        </p:txBody>
      </p:sp>
      <p:pic>
        <p:nvPicPr>
          <p:cNvPr id="2" name="test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752600"/>
            <a:ext cx="8077200" cy="4540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/>
        </p:nvSpPr>
        <p:spPr>
          <a:xfrm>
            <a:off x="2372802" y="2893322"/>
            <a:ext cx="3832311" cy="457434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>
              <a:buNone/>
            </a:pPr>
            <a:r>
              <a:rPr lang="en"/>
              <a:t>A Busca</a:t>
            </a:r>
          </a:p>
        </p:txBody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1569599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buNone/>
            </a:pPr>
            <a:r>
              <a:rPr lang="en"/>
              <a:t> .BFS Bi-direcional</a:t>
            </a:r>
          </a:p>
          <a:p>
            <a:pPr lvl="0" rtl="0">
              <a:buNone/>
            </a:pPr>
            <a:r>
              <a:rPr lang="en"/>
              <a:t>	</a:t>
            </a: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Por ser um grafo Grid com arestas de peso unitário, usar o algoritmo Breadth First Search parecia o correto.</a:t>
            </a:r>
          </a:p>
          <a:p>
            <a:pPr>
              <a:buNone/>
            </a:pP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       </a:t>
            </a:r>
          </a:p>
        </p:txBody>
      </p:sp>
      <p:sp>
        <p:nvSpPr>
          <p:cNvPr id="181" name="Shape 181"/>
          <p:cNvSpPr/>
          <p:nvPr/>
        </p:nvSpPr>
        <p:spPr>
          <a:xfrm>
            <a:off x="2468444" y="2932511"/>
            <a:ext cx="3736670" cy="445304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182" name="Shape 182"/>
          <p:cNvSpPr/>
          <p:nvPr/>
        </p:nvSpPr>
        <p:spPr>
          <a:xfrm>
            <a:off x="2455558" y="2938450"/>
            <a:ext cx="3762442" cy="448408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</p:sp>
      <p:sp>
        <p:nvSpPr>
          <p:cNvPr id="183" name="Shape 183"/>
          <p:cNvSpPr/>
          <p:nvPr/>
        </p:nvSpPr>
        <p:spPr>
          <a:xfrm>
            <a:off x="2452007" y="2934141"/>
            <a:ext cx="3769543" cy="4492704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</p:sp>
      <p:sp>
        <p:nvSpPr>
          <p:cNvPr id="184" name="Shape 184"/>
          <p:cNvSpPr/>
          <p:nvPr/>
        </p:nvSpPr>
        <p:spPr>
          <a:xfrm>
            <a:off x="2357142" y="2877963"/>
            <a:ext cx="3863633" cy="4605061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</p:sp>
      <p:sp>
        <p:nvSpPr>
          <p:cNvPr id="185" name="Shape 185"/>
          <p:cNvSpPr/>
          <p:nvPr/>
        </p:nvSpPr>
        <p:spPr>
          <a:xfrm>
            <a:off x="2365696" y="2865000"/>
            <a:ext cx="3846524" cy="458433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186" name="Shape 186"/>
          <p:cNvSpPr/>
          <p:nvPr/>
        </p:nvSpPr>
        <p:spPr>
          <a:xfrm>
            <a:off x="2406227" y="2878493"/>
            <a:ext cx="3861104" cy="4604000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</p:sp>
      <p:sp>
        <p:nvSpPr>
          <p:cNvPr id="187" name="Shape 187"/>
          <p:cNvSpPr/>
          <p:nvPr/>
        </p:nvSpPr>
        <p:spPr>
          <a:xfrm>
            <a:off x="2389868" y="2853537"/>
            <a:ext cx="3909864" cy="466004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</p:sp>
      <p:sp>
        <p:nvSpPr>
          <p:cNvPr id="188" name="Shape 188"/>
          <p:cNvSpPr/>
          <p:nvPr/>
        </p:nvSpPr>
        <p:spPr>
          <a:xfrm>
            <a:off x="2406227" y="2887217"/>
            <a:ext cx="3931361" cy="468578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</p:sp>
      <p:sp>
        <p:nvSpPr>
          <p:cNvPr id="189" name="Shape 189"/>
          <p:cNvSpPr/>
          <p:nvPr/>
        </p:nvSpPr>
        <p:spPr>
          <a:xfrm>
            <a:off x="2419527" y="2874274"/>
            <a:ext cx="3956095" cy="4715194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</p:sp>
      <p:sp>
        <p:nvSpPr>
          <p:cNvPr id="190" name="Shape 190"/>
          <p:cNvSpPr txBox="1"/>
          <p:nvPr/>
        </p:nvSpPr>
        <p:spPr>
          <a:xfrm>
            <a:off x="457200" y="3444500"/>
            <a:ext cx="3537300" cy="22808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>
              <a:buNone/>
            </a:pP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Contudo, criando de uma forma paralela outra BFS, só que esta saindo da chegada e buscando a saída, o tempo de busca e o espaço alocado caem bastante, dado que a profundidade do grafo caiu pela metade.</a:t>
            </a:r>
          </a:p>
        </p:txBody>
      </p:sp>
      <p:sp>
        <p:nvSpPr>
          <p:cNvPr id="191" name="Shape 191"/>
          <p:cNvSpPr/>
          <p:nvPr/>
        </p:nvSpPr>
        <p:spPr>
          <a:xfrm>
            <a:off x="4595967" y="2948946"/>
            <a:ext cx="3831011" cy="456585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192" name="Shape 192"/>
          <p:cNvSpPr/>
          <p:nvPr/>
        </p:nvSpPr>
        <p:spPr>
          <a:xfrm>
            <a:off x="4595967" y="2938592"/>
            <a:ext cx="3849460" cy="4586559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</p:sp>
      <p:sp>
        <p:nvSpPr>
          <p:cNvPr id="193" name="Shape 193"/>
          <p:cNvSpPr/>
          <p:nvPr/>
        </p:nvSpPr>
        <p:spPr>
          <a:xfrm>
            <a:off x="4612950" y="2958574"/>
            <a:ext cx="3838759" cy="457431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</p:sp>
      <p:sp>
        <p:nvSpPr>
          <p:cNvPr id="194" name="Shape 194"/>
          <p:cNvSpPr/>
          <p:nvPr/>
        </p:nvSpPr>
        <p:spPr>
          <a:xfrm>
            <a:off x="4614308" y="2958574"/>
            <a:ext cx="3836042" cy="4584461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</p:sp>
      <p:sp>
        <p:nvSpPr>
          <p:cNvPr id="195" name="Shape 195"/>
          <p:cNvSpPr/>
          <p:nvPr/>
        </p:nvSpPr>
        <p:spPr>
          <a:xfrm>
            <a:off x="4589759" y="2969388"/>
            <a:ext cx="3837220" cy="4573646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</p:spPr>
      </p:sp>
      <p:sp>
        <p:nvSpPr>
          <p:cNvPr id="196" name="Shape 196"/>
          <p:cNvSpPr/>
          <p:nvPr/>
        </p:nvSpPr>
        <p:spPr>
          <a:xfrm>
            <a:off x="4589759" y="2969388"/>
            <a:ext cx="3848072" cy="4585199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6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6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6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2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8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8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8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8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Busca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1752600"/>
          </a:xfrm>
        </p:spPr>
        <p:txBody>
          <a:bodyPr/>
          <a:lstStyle/>
          <a:p>
            <a:r>
              <a:rPr lang="en-US" dirty="0" err="1" smtClean="0"/>
              <a:t>Pensando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(b) </a:t>
            </a:r>
            <a:r>
              <a:rPr lang="en-US" dirty="0" err="1" smtClean="0"/>
              <a:t>como</a:t>
            </a:r>
            <a:r>
              <a:rPr lang="en-US" dirty="0" smtClean="0"/>
              <a:t> a </a:t>
            </a:r>
            <a:r>
              <a:rPr lang="en-US" dirty="0" err="1" smtClean="0"/>
              <a:t>média</a:t>
            </a:r>
            <a:r>
              <a:rPr lang="en-US" dirty="0" smtClean="0"/>
              <a:t> do n</a:t>
            </a:r>
            <a:r>
              <a:rPr lang="pt-BR" dirty="0" smtClean="0"/>
              <a:t>ú</a:t>
            </a:r>
            <a:r>
              <a:rPr lang="en-US" dirty="0" err="1" smtClean="0"/>
              <a:t>mero</a:t>
            </a:r>
            <a:r>
              <a:rPr lang="en-US" dirty="0" smtClean="0"/>
              <a:t> de </a:t>
            </a:r>
            <a:r>
              <a:rPr lang="en-US" dirty="0" err="1" smtClean="0"/>
              <a:t>ramificações</a:t>
            </a:r>
            <a:r>
              <a:rPr lang="en-US" dirty="0" smtClean="0"/>
              <a:t> </a:t>
            </a:r>
            <a:r>
              <a:rPr lang="en-US" dirty="0" err="1" smtClean="0"/>
              <a:t>numa</a:t>
            </a:r>
            <a:r>
              <a:rPr lang="en-US" dirty="0" smtClean="0"/>
              <a:t> </a:t>
            </a:r>
            <a:r>
              <a:rPr lang="en-US" dirty="0" err="1" smtClean="0"/>
              <a:t>busca</a:t>
            </a:r>
            <a:r>
              <a:rPr lang="en-US" dirty="0" smtClean="0"/>
              <a:t> e (d) </a:t>
            </a:r>
            <a:r>
              <a:rPr lang="en-US" dirty="0" err="1" smtClean="0"/>
              <a:t>como</a:t>
            </a:r>
            <a:r>
              <a:rPr lang="en-US" dirty="0" smtClean="0"/>
              <a:t> a </a:t>
            </a:r>
            <a:r>
              <a:rPr lang="en-US" dirty="0" err="1" smtClean="0"/>
              <a:t>profundidade</a:t>
            </a:r>
            <a:r>
              <a:rPr lang="en-US" dirty="0" smtClean="0"/>
              <a:t>  </a:t>
            </a:r>
            <a:r>
              <a:rPr lang="en-US" dirty="0" err="1" smtClean="0"/>
              <a:t>até</a:t>
            </a:r>
            <a:r>
              <a:rPr lang="en-US" dirty="0" smtClean="0"/>
              <a:t> o </a:t>
            </a:r>
            <a:r>
              <a:rPr lang="en-US" dirty="0" err="1" smtClean="0"/>
              <a:t>nó</a:t>
            </a:r>
            <a:r>
              <a:rPr lang="en-US" dirty="0" smtClean="0"/>
              <a:t> </a:t>
            </a:r>
            <a:r>
              <a:rPr lang="en-US" dirty="0" err="1" smtClean="0"/>
              <a:t>buscado</a:t>
            </a:r>
            <a:r>
              <a:rPr lang="en-US" dirty="0" smtClean="0"/>
              <a:t> 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76600" y="3826701"/>
            <a:ext cx="689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Cambria" pitchFamily="18" charset="0"/>
              </a:rPr>
              <a:t>BFS</a:t>
            </a:r>
            <a:endParaRPr lang="en-US" sz="2400" dirty="0">
              <a:latin typeface="Cambri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57616" y="3799560"/>
            <a:ext cx="25555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sz="2400" dirty="0" smtClean="0">
                <a:latin typeface="Cambria" pitchFamily="18" charset="0"/>
              </a:rPr>
              <a:t>Bi-Direcional BFS </a:t>
            </a:r>
            <a:endParaRPr lang="en-US" sz="2400" dirty="0">
              <a:latin typeface="Cambria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4400" y="4261226"/>
            <a:ext cx="110959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sz="2400" dirty="0" smtClean="0">
                <a:latin typeface="Cambria" pitchFamily="18" charset="0"/>
              </a:rPr>
              <a:t>Tempo</a:t>
            </a:r>
          </a:p>
          <a:p>
            <a:pPr lvl="0"/>
            <a:r>
              <a:rPr lang="pt-BR" sz="2400" dirty="0">
                <a:latin typeface="Cambria" pitchFamily="18" charset="0"/>
              </a:rPr>
              <a:t> </a:t>
            </a:r>
            <a:r>
              <a:rPr lang="pt-BR" sz="2400" dirty="0" smtClean="0">
                <a:latin typeface="Cambria" pitchFamily="18" charset="0"/>
              </a:rPr>
              <a:t>    &amp;</a:t>
            </a:r>
          </a:p>
          <a:p>
            <a:pPr lvl="0"/>
            <a:r>
              <a:rPr lang="pt-BR" sz="2400" dirty="0" smtClean="0">
                <a:latin typeface="Cambria" pitchFamily="18" charset="0"/>
              </a:rPr>
              <a:t>Espaço</a:t>
            </a:r>
            <a:endParaRPr lang="en-US" sz="2400" dirty="0">
              <a:latin typeface="Cambria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69001" y="4941331"/>
            <a:ext cx="7232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sz="3200" dirty="0" smtClean="0">
                <a:latin typeface="Cambria" pitchFamily="18" charset="0"/>
              </a:rPr>
              <a:t>(b)</a:t>
            </a:r>
            <a:endParaRPr lang="en-US" sz="3200" dirty="0">
              <a:latin typeface="Cambria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81778" y="4963962"/>
            <a:ext cx="7232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sz="3200" dirty="0" smtClean="0">
                <a:latin typeface="Cambria" pitchFamily="18" charset="0"/>
              </a:rPr>
              <a:t>(b)</a:t>
            </a:r>
            <a:endParaRPr lang="en-US" sz="3200" dirty="0">
              <a:latin typeface="Cambria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15523" y="4710498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sz="2400" dirty="0">
                <a:latin typeface="Cambria" pitchFamily="18" charset="0"/>
              </a:rPr>
              <a:t>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758330" y="4648942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sz="2400" dirty="0">
                <a:latin typeface="Cambria" pitchFamily="18" charset="0"/>
              </a:rPr>
              <a:t>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759934" y="4946094"/>
            <a:ext cx="3545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sz="2400" dirty="0">
                <a:latin typeface="Cambria" pitchFamily="18" charset="0"/>
              </a:rPr>
              <a:t>2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6767144" y="5029200"/>
            <a:ext cx="34144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953000" y="3657600"/>
            <a:ext cx="0" cy="266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590800" y="3669385"/>
            <a:ext cx="0" cy="266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8077200" y="3669385"/>
            <a:ext cx="0" cy="266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689947" y="4756664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/>
              <a:t>X</a:t>
            </a:r>
            <a:endParaRPr lang="en-US" sz="4000" dirty="0"/>
          </a:p>
        </p:txBody>
      </p:sp>
      <p:sp>
        <p:nvSpPr>
          <p:cNvPr id="36" name="Rectangle 35"/>
          <p:cNvSpPr/>
          <p:nvPr/>
        </p:nvSpPr>
        <p:spPr>
          <a:xfrm>
            <a:off x="2797155" y="4648200"/>
            <a:ext cx="17748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sz="5400" dirty="0" smtClean="0">
                <a:latin typeface="Cambria" pitchFamily="18" charset="0"/>
              </a:rPr>
              <a:t>O(    )</a:t>
            </a:r>
            <a:endParaRPr lang="en-US" sz="5400" dirty="0">
              <a:latin typeface="Cambria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540469" y="4648200"/>
            <a:ext cx="19271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sz="5400" dirty="0">
                <a:latin typeface="Cambria" pitchFamily="18" charset="0"/>
              </a:rPr>
              <a:t>O(    </a:t>
            </a:r>
            <a:r>
              <a:rPr lang="pt-BR" sz="5400" dirty="0" smtClean="0">
                <a:latin typeface="Cambria" pitchFamily="18" charset="0"/>
              </a:rPr>
              <a:t> )</a:t>
            </a:r>
            <a:endParaRPr lang="en-US" sz="54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67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Menos</a:t>
            </a:r>
            <a:r>
              <a:rPr lang="en-US" dirty="0" smtClean="0"/>
              <a:t> </a:t>
            </a:r>
            <a:r>
              <a:rPr lang="en-US" dirty="0" err="1" smtClean="0"/>
              <a:t>conversa</a:t>
            </a:r>
            <a:r>
              <a:rPr lang="en-US" dirty="0" smtClean="0"/>
              <a:t> e </a:t>
            </a:r>
            <a:r>
              <a:rPr lang="en-US" dirty="0" err="1" smtClean="0"/>
              <a:t>mais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testeSearch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828800"/>
            <a:ext cx="7467600" cy="4197932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58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Algumas dificuldades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1676400"/>
          </a:xfrm>
        </p:spPr>
        <p:txBody>
          <a:bodyPr/>
          <a:lstStyle/>
          <a:p>
            <a:pPr marL="0" indent="0">
              <a:buNone/>
            </a:pPr>
            <a:r>
              <a:rPr lang="pt-BR" sz="2400" dirty="0" smtClean="0">
                <a:latin typeface="Cambria" pitchFamily="18" charset="0"/>
              </a:rPr>
              <a:t>	</a:t>
            </a:r>
          </a:p>
          <a:p>
            <a:pPr marL="0" indent="0">
              <a:buNone/>
            </a:pPr>
            <a:r>
              <a:rPr lang="pt-BR" sz="2400" dirty="0" smtClean="0">
                <a:latin typeface="Cambria" pitchFamily="18" charset="0"/>
              </a:rPr>
              <a:t>        Algumas ferramentas durante o processo geraram </a:t>
            </a:r>
          </a:p>
          <a:p>
            <a:pPr marL="0" indent="0">
              <a:buNone/>
            </a:pPr>
            <a:r>
              <a:rPr lang="pt-BR" sz="2400" dirty="0">
                <a:latin typeface="Cambria" pitchFamily="18" charset="0"/>
              </a:rPr>
              <a:t> </a:t>
            </a:r>
            <a:r>
              <a:rPr lang="pt-BR" sz="2400" dirty="0" smtClean="0">
                <a:latin typeface="Cambria" pitchFamily="18" charset="0"/>
              </a:rPr>
              <a:t> alguns impecílios, como foi o caso do TIME-OUT do Tomcat.</a:t>
            </a:r>
          </a:p>
          <a:p>
            <a:pPr marL="0" indent="0">
              <a:buNone/>
            </a:pPr>
            <a:endParaRPr lang="pt-BR" sz="2400" dirty="0">
              <a:latin typeface="Cambria" pitchFamily="18" charset="0"/>
            </a:endParaRPr>
          </a:p>
          <a:p>
            <a:pPr marL="0" indent="0">
              <a:buNone/>
            </a:pPr>
            <a:r>
              <a:rPr lang="pt-BR" sz="2400" dirty="0" smtClean="0">
                <a:latin typeface="Cambria" pitchFamily="18" charset="0"/>
              </a:rPr>
              <a:t>	</a:t>
            </a:r>
          </a:p>
          <a:p>
            <a:pPr marL="0" indent="0">
              <a:buNone/>
            </a:pPr>
            <a:r>
              <a:rPr lang="pt-BR" sz="2400" dirty="0" smtClean="0">
                <a:latin typeface="Cambria" pitchFamily="18" charset="0"/>
              </a:rPr>
              <a:t>       </a:t>
            </a:r>
          </a:p>
          <a:p>
            <a:pPr marL="0" indent="0">
              <a:buNone/>
            </a:pPr>
            <a:r>
              <a:rPr lang="pt-BR" sz="2400" dirty="0" smtClean="0">
                <a:latin typeface="Cambria" pitchFamily="18" charset="0"/>
              </a:rPr>
              <a:t>	</a:t>
            </a:r>
          </a:p>
          <a:p>
            <a:pPr marL="0" indent="0">
              <a:buNone/>
            </a:pPr>
            <a:r>
              <a:rPr lang="pt-BR" sz="2400" dirty="0" smtClean="0">
                <a:latin typeface="Cambria" pitchFamily="18" charset="0"/>
              </a:rPr>
              <a:t>	</a:t>
            </a:r>
            <a:r>
              <a:rPr lang="pt-BR" dirty="0" smtClean="0"/>
              <a:t> </a:t>
            </a:r>
          </a:p>
          <a:p>
            <a:pPr marL="0" indent="0">
              <a:buNone/>
            </a:pPr>
            <a:r>
              <a:rPr lang="pt-BR" dirty="0" smtClean="0"/>
              <a:t>	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14400" y="3822701"/>
            <a:ext cx="701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buClr>
                <a:srgbClr val="000000"/>
              </a:buClr>
              <a:buSzPct val="166666"/>
            </a:pPr>
            <a:r>
              <a:rPr lang="pt-BR" sz="2400" dirty="0">
                <a:latin typeface="Cambria" pitchFamily="18" charset="0"/>
                <a:sym typeface="Georgia"/>
              </a:rPr>
              <a:t> A discrepância entre identificadores de estantes!!</a:t>
            </a:r>
          </a:p>
        </p:txBody>
      </p:sp>
      <p:sp>
        <p:nvSpPr>
          <p:cNvPr id="8" name="Rectangle 7"/>
          <p:cNvSpPr/>
          <p:nvPr/>
        </p:nvSpPr>
        <p:spPr>
          <a:xfrm>
            <a:off x="914400" y="5105400"/>
            <a:ext cx="609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>
                <a:latin typeface="Cambria" pitchFamily="18" charset="0"/>
              </a:rPr>
              <a:t> A busca bi-direcional paralela e o JAVA</a:t>
            </a:r>
            <a:endParaRPr lang="pt-BR" sz="24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28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Library Mapper futuro.	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3429000"/>
          </a:xfrm>
        </p:spPr>
        <p:txBody>
          <a:bodyPr/>
          <a:lstStyle/>
          <a:p>
            <a:endParaRPr lang="pt-BR" dirty="0" smtClean="0"/>
          </a:p>
          <a:p>
            <a:pPr marL="0" indent="0">
              <a:buNone/>
            </a:pPr>
            <a:r>
              <a:rPr lang="pt-BR" sz="2400" dirty="0" smtClean="0">
                <a:latin typeface="Cambria" pitchFamily="18" charset="0"/>
              </a:rPr>
              <a:t>    Através de um maior contato com as pessoas que realmente entendem como funciona uma biblioteca, quero compreender melhor como é feito esse método de organização, para poder tornar o Library Mapper cada vez mas genérico e fácil de usar.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400" y="4114799"/>
            <a:ext cx="7848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latin typeface="Cambria" pitchFamily="18" charset="0"/>
                <a:sym typeface="Georgia"/>
              </a:rPr>
              <a:t> </a:t>
            </a:r>
            <a:r>
              <a:rPr lang="pt-BR" sz="2400" dirty="0" smtClean="0">
                <a:latin typeface="Cambria" pitchFamily="18" charset="0"/>
                <a:sym typeface="Georgia"/>
              </a:rPr>
              <a:t>  Existe </a:t>
            </a:r>
            <a:r>
              <a:rPr lang="pt-BR" sz="2400" dirty="0">
                <a:latin typeface="Cambria" pitchFamily="18" charset="0"/>
                <a:sym typeface="Georgia"/>
              </a:rPr>
              <a:t>a </a:t>
            </a:r>
            <a:r>
              <a:rPr lang="pt-BR" sz="2400" dirty="0" smtClean="0">
                <a:latin typeface="Cambria" pitchFamily="18" charset="0"/>
                <a:sym typeface="Georgia"/>
              </a:rPr>
              <a:t>possibilidade </a:t>
            </a:r>
            <a:r>
              <a:rPr lang="pt-BR" sz="2400" dirty="0">
                <a:latin typeface="Cambria" pitchFamily="18" charset="0"/>
                <a:sym typeface="Georgia"/>
              </a:rPr>
              <a:t>de </a:t>
            </a:r>
            <a:r>
              <a:rPr lang="pt-BR" sz="2400" dirty="0" smtClean="0">
                <a:latin typeface="Cambria" pitchFamily="18" charset="0"/>
                <a:sym typeface="Georgia"/>
              </a:rPr>
              <a:t>estender </a:t>
            </a:r>
            <a:r>
              <a:rPr lang="pt-BR" sz="2400" dirty="0">
                <a:latin typeface="Cambria" pitchFamily="18" charset="0"/>
                <a:sym typeface="Georgia"/>
              </a:rPr>
              <a:t>o Library Mapper para feiras de eventos, Museus, Shoppings, etc...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81000" y="5029200"/>
            <a:ext cx="7162800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buClr>
                <a:srgbClr val="000000"/>
              </a:buClr>
              <a:buSzPct val="166666"/>
            </a:pPr>
            <a:endParaRPr lang="pt-BR" sz="2400" dirty="0">
              <a:latin typeface="Cambria" pitchFamily="18" charset="0"/>
              <a:sym typeface="Georgia"/>
            </a:endParaRPr>
          </a:p>
          <a:p>
            <a:pPr lvl="0">
              <a:spcBef>
                <a:spcPts val="600"/>
              </a:spcBef>
              <a:buClr>
                <a:srgbClr val="000000"/>
              </a:buClr>
              <a:buSzPct val="166666"/>
            </a:pPr>
            <a:r>
              <a:rPr lang="pt-BR" sz="2400" dirty="0">
                <a:latin typeface="Cambria" pitchFamily="18" charset="0"/>
                <a:sym typeface="Georgia"/>
              </a:rPr>
              <a:t>     Anexar a outros projetos passados e MELHORAR!</a:t>
            </a:r>
            <a:endParaRPr lang="en-US" sz="2400" dirty="0">
              <a:latin typeface="Cambria" pitchFamily="18" charset="0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40467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Perguntas?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 smtClean="0"/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Para </a:t>
            </a:r>
            <a:r>
              <a:rPr lang="en-US" dirty="0" err="1" smtClean="0"/>
              <a:t>maiores</a:t>
            </a:r>
            <a:r>
              <a:rPr lang="en-US" dirty="0" smtClean="0"/>
              <a:t> </a:t>
            </a:r>
            <a:r>
              <a:rPr lang="en-US" dirty="0" err="1" smtClean="0"/>
              <a:t>informa</a:t>
            </a:r>
            <a:r>
              <a:rPr lang="pt-BR" dirty="0" smtClean="0"/>
              <a:t>ções: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dirty="0" smtClean="0">
                <a:hlinkClick r:id="rId2"/>
              </a:rPr>
              <a:t>- thiago.toledo@usp.com.br</a:t>
            </a:r>
            <a:endParaRPr lang="en-US" dirty="0" smtClean="0"/>
          </a:p>
          <a:p>
            <a:pPr marL="457200" lvl="1" indent="0">
              <a:buNone/>
            </a:pPr>
            <a:endParaRPr lang="pt-BR" dirty="0" smtClean="0"/>
          </a:p>
          <a:p>
            <a:pPr marL="457200" lvl="1" indent="0">
              <a:buNone/>
            </a:pPr>
            <a:r>
              <a:rPr lang="pt-BR" dirty="0"/>
              <a:t>- http://linux.ime.usp.br/~renoir/mac499/index.html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pt-BR" dirty="0" smtClean="0"/>
              <a:t>			</a:t>
            </a:r>
          </a:p>
          <a:p>
            <a:pPr marL="457200" lvl="1" indent="0">
              <a:buNone/>
            </a:pPr>
            <a:r>
              <a:rPr lang="pt-BR" dirty="0" smtClean="0"/>
              <a:t>		</a:t>
            </a:r>
          </a:p>
          <a:p>
            <a:pPr marL="457200" lvl="1" indent="0">
              <a:buNone/>
            </a:pPr>
            <a:r>
              <a:rPr lang="pt-BR" dirty="0"/>
              <a:t>	</a:t>
            </a:r>
            <a:r>
              <a:rPr lang="pt-BR" dirty="0" smtClean="0"/>
              <a:t>	</a:t>
            </a:r>
            <a:r>
              <a:rPr lang="pt-BR" dirty="0"/>
              <a:t>	</a:t>
            </a:r>
            <a:r>
              <a:rPr lang="pt-BR" dirty="0" smtClean="0"/>
              <a:t>		Obrigado!</a:t>
            </a: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					</a:t>
            </a:r>
            <a:r>
              <a:rPr lang="en-US" dirty="0" err="1" smtClean="0"/>
              <a:t>Thiago</a:t>
            </a:r>
            <a:r>
              <a:rPr lang="en-US" dirty="0" smtClean="0"/>
              <a:t> Gomes Toledo</a:t>
            </a:r>
          </a:p>
          <a:p>
            <a:pPr marL="457200" lvl="1" indent="0">
              <a:buNone/>
            </a:pPr>
            <a:endParaRPr lang="pt-BR" dirty="0"/>
          </a:p>
          <a:p>
            <a:pPr marL="457200" lvl="1" indent="0">
              <a:buNone/>
            </a:pPr>
            <a:r>
              <a:rPr lang="pt-BR" dirty="0" smtClean="0"/>
              <a:t>	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14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ctrTitle"/>
          </p:nvPr>
        </p:nvSpPr>
        <p:spPr>
          <a:xfrm>
            <a:off x="685800" y="2329190"/>
            <a:ext cx="7772400" cy="1650599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>
              <a:buNone/>
            </a:pPr>
            <a:r>
              <a:rPr lang="en" sz="6000" dirty="0"/>
              <a:t>LIBRARY MAPPER</a:t>
            </a:r>
          </a:p>
        </p:txBody>
      </p:sp>
      <p:sp>
        <p:nvSpPr>
          <p:cNvPr id="40" name="Shape 40"/>
          <p:cNvSpPr txBox="1">
            <a:spLocks noGrp="1"/>
          </p:cNvSpPr>
          <p:nvPr>
            <p:ph type="subTitle" idx="1"/>
          </p:nvPr>
        </p:nvSpPr>
        <p:spPr>
          <a:xfrm>
            <a:off x="685800" y="5181951"/>
            <a:ext cx="7772400" cy="888899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buNone/>
            </a:pPr>
            <a:r>
              <a:rPr lang="en" sz="1800" dirty="0">
                <a:solidFill>
                  <a:srgbClr val="660000"/>
                </a:solidFill>
              </a:rPr>
              <a:t>Thiago Gomes Toledo</a:t>
            </a:r>
          </a:p>
          <a:p>
            <a:pPr lvl="0" rtl="0">
              <a:buNone/>
            </a:pPr>
            <a:r>
              <a:rPr lang="en" sz="1800" dirty="0">
                <a:solidFill>
                  <a:srgbClr val="660000"/>
                </a:solidFill>
              </a:rPr>
              <a:t>Orientador: Prof Marcelo Finger</a:t>
            </a:r>
          </a:p>
        </p:txBody>
      </p:sp>
      <p:sp>
        <p:nvSpPr>
          <p:cNvPr id="41" name="Shape 41"/>
          <p:cNvSpPr txBox="1"/>
          <p:nvPr/>
        </p:nvSpPr>
        <p:spPr>
          <a:xfrm>
            <a:off x="1041000" y="4119150"/>
            <a:ext cx="7062000" cy="11501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 marL="914400" lvl="0" indent="457200" rtl="0">
              <a:buNone/>
            </a:pPr>
            <a:r>
              <a:rPr lang="en" sz="3000">
                <a:latin typeface="Gentium Basic"/>
                <a:ea typeface="Gentium Basic"/>
                <a:cs typeface="Gentium Basic"/>
                <a:sym typeface="Gentium Basic"/>
              </a:rPr>
              <a:t> Um mapeador interno de</a:t>
            </a:r>
          </a:p>
          <a:p>
            <a:pPr marL="1828800" indent="457200">
              <a:buNone/>
            </a:pPr>
            <a:r>
              <a:rPr lang="en" sz="3000">
                <a:latin typeface="Gentium Basic"/>
                <a:ea typeface="Gentium Basic"/>
                <a:cs typeface="Gentium Basic"/>
                <a:sym typeface="Gentium Basic"/>
              </a:rPr>
              <a:t>  bibliotecas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6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6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9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>
              <a:buNone/>
            </a:pPr>
            <a:r>
              <a:rPr lang="en" dirty="0"/>
              <a:t>Library Mapper</a:t>
            </a:r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152400" y="1600200"/>
            <a:ext cx="8798695" cy="3185457"/>
          </a:xfrm>
          <a:prstGeom prst="rect">
            <a:avLst/>
          </a:prstGeom>
        </p:spPr>
        <p:txBody>
          <a:bodyPr wrap="square" lIns="91425" tIns="91425" rIns="91425" bIns="91425" anchor="t" anchorCtr="0">
            <a:spAutoFit/>
          </a:bodyPr>
          <a:lstStyle/>
          <a:p>
            <a:pPr lvl="0" indent="457200" rtl="0">
              <a:buNone/>
            </a:pPr>
            <a:r>
              <a:rPr lang="en" dirty="0">
                <a:latin typeface="Cambria"/>
                <a:ea typeface="Cambria"/>
                <a:cs typeface="Cambria"/>
                <a:sym typeface="Cambria"/>
              </a:rPr>
              <a:t>O Library Mapper é uma ferramenta Web desenvolvida para ajudar o visitante de uma biblioteca achar o livro que procura, sem precisar :</a:t>
            </a:r>
          </a:p>
          <a:p>
            <a:endParaRPr lang="en" dirty="0">
              <a:latin typeface="Cambria"/>
              <a:ea typeface="Cambria"/>
              <a:cs typeface="Cambria"/>
              <a:sym typeface="Cambria"/>
            </a:endParaRPr>
          </a:p>
          <a:p>
            <a:endParaRPr lang="en" dirty="0">
              <a:latin typeface="Cambria"/>
              <a:ea typeface="Cambria"/>
              <a:cs typeface="Cambria"/>
              <a:sym typeface="Cambria"/>
            </a:endParaRPr>
          </a:p>
          <a:p>
            <a:endParaRPr lang="en" dirty="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8" name="Shape 48"/>
          <p:cNvSpPr txBox="1"/>
          <p:nvPr/>
        </p:nvSpPr>
        <p:spPr>
          <a:xfrm>
            <a:off x="457200" y="3317700"/>
            <a:ext cx="7560899" cy="4572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>
              <a:buNone/>
            </a:pPr>
            <a:r>
              <a:rPr lang="en" sz="1800"/>
              <a:t>- Entender como funciona o jeito que os livros são guardados nessa biblioteca.</a:t>
            </a:r>
          </a:p>
        </p:txBody>
      </p:sp>
      <p:sp>
        <p:nvSpPr>
          <p:cNvPr id="49" name="Shape 49"/>
          <p:cNvSpPr txBox="1"/>
          <p:nvPr/>
        </p:nvSpPr>
        <p:spPr>
          <a:xfrm>
            <a:off x="457200" y="4079025"/>
            <a:ext cx="6845699" cy="4572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>
              <a:buNone/>
            </a:pPr>
            <a:r>
              <a:rPr lang="en" sz="1800"/>
              <a:t>- Tentar procurar o livro pelo sistema de busca disponível</a:t>
            </a:r>
          </a:p>
        </p:txBody>
      </p:sp>
      <p:sp>
        <p:nvSpPr>
          <p:cNvPr id="50" name="Shape 50"/>
          <p:cNvSpPr txBox="1"/>
          <p:nvPr/>
        </p:nvSpPr>
        <p:spPr>
          <a:xfrm>
            <a:off x="457200" y="4536225"/>
            <a:ext cx="7312200" cy="4572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>
              <a:buNone/>
            </a:pPr>
            <a:r>
              <a:rPr lang="en" sz="1800"/>
              <a:t>- Ter que perguntar para as simpáticas moças que trabalham na biblioteca.</a:t>
            </a:r>
          </a:p>
        </p:txBody>
      </p:sp>
      <p:sp>
        <p:nvSpPr>
          <p:cNvPr id="51" name="Shape 51"/>
          <p:cNvSpPr txBox="1"/>
          <p:nvPr/>
        </p:nvSpPr>
        <p:spPr>
          <a:xfrm>
            <a:off x="457200" y="5277350"/>
            <a:ext cx="6752399" cy="9857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>
              <a:buNone/>
            </a:pPr>
            <a:r>
              <a:rPr lang="en" sz="1800"/>
              <a:t>- Perder a paciência com os 3 itens a cima e sair buscando o seu livro na raça, afinal você está apenas querendo estudar e não tem culpa de não ter entendido nada dos 3.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>
              <a:buNone/>
            </a:pPr>
            <a:r>
              <a:rPr lang="en"/>
              <a:t>O que é preciso?</a:t>
            </a:r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buNone/>
            </a:pPr>
            <a:r>
              <a:rPr lang="en"/>
              <a:t> Apenas seu celular</a:t>
            </a:r>
          </a:p>
          <a:p>
            <a:endParaRPr lang="en"/>
          </a:p>
          <a:p>
            <a:endParaRPr lang="en"/>
          </a:p>
        </p:txBody>
      </p:sp>
      <p:sp>
        <p:nvSpPr>
          <p:cNvPr id="58" name="Shape 58"/>
          <p:cNvSpPr/>
          <p:nvPr/>
        </p:nvSpPr>
        <p:spPr>
          <a:xfrm>
            <a:off x="4310262" y="1950745"/>
            <a:ext cx="3387037" cy="452544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59" name="Shape 59"/>
          <p:cNvSpPr txBox="1"/>
          <p:nvPr/>
        </p:nvSpPr>
        <p:spPr>
          <a:xfrm>
            <a:off x="-1198000" y="2440200"/>
            <a:ext cx="3657600" cy="4572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  <p:sp>
        <p:nvSpPr>
          <p:cNvPr id="60" name="Shape 60"/>
          <p:cNvSpPr txBox="1"/>
          <p:nvPr/>
        </p:nvSpPr>
        <p:spPr>
          <a:xfrm>
            <a:off x="457200" y="2048675"/>
            <a:ext cx="3501000" cy="10661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>
              <a:buNone/>
            </a:pPr>
            <a:r>
              <a:rPr lang="en" sz="2400"/>
              <a:t>que deve ter um leitor de Qr Code</a:t>
            </a:r>
          </a:p>
        </p:txBody>
      </p:sp>
      <p:sp>
        <p:nvSpPr>
          <p:cNvPr id="61" name="Shape 61"/>
          <p:cNvSpPr/>
          <p:nvPr/>
        </p:nvSpPr>
        <p:spPr>
          <a:xfrm>
            <a:off x="4811687" y="1920609"/>
            <a:ext cx="2535109" cy="458571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62" name="Shape 62"/>
          <p:cNvSpPr/>
          <p:nvPr/>
        </p:nvSpPr>
        <p:spPr>
          <a:xfrm>
            <a:off x="1251245" y="3026821"/>
            <a:ext cx="1912909" cy="191769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</p:sp>
      <p:sp>
        <p:nvSpPr>
          <p:cNvPr id="63" name="Shape 63"/>
          <p:cNvSpPr txBox="1"/>
          <p:nvPr/>
        </p:nvSpPr>
        <p:spPr>
          <a:xfrm>
            <a:off x="457200" y="5139200"/>
            <a:ext cx="3657600" cy="4572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 marL="0" lvl="0" indent="0" rtl="0">
              <a:buNone/>
            </a:pPr>
            <a:r>
              <a:rPr lang="en" sz="2400"/>
              <a:t>   e estar conectado a</a:t>
            </a:r>
          </a:p>
          <a:p>
            <a:pPr marL="457200" lvl="0" indent="457200" rtl="0">
              <a:buNone/>
            </a:pPr>
            <a:r>
              <a:rPr lang="en" sz="2400"/>
              <a:t> Internet</a:t>
            </a:r>
          </a:p>
          <a:p>
            <a:endParaRPr lang="en" sz="240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1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1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3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8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4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8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8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 lvl="0" rtl="0">
              <a:buNone/>
            </a:pPr>
            <a:r>
              <a:rPr lang="en"/>
              <a:t>Como funciona?</a:t>
            </a:r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1173299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buNone/>
            </a:pP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1. Ache um QrCode na biblioteca e leia-o com seu celular.</a:t>
            </a:r>
          </a:p>
          <a:p>
            <a:endParaRPr lang="en" sz="2400">
              <a:latin typeface="Cambria"/>
              <a:ea typeface="Cambria"/>
              <a:cs typeface="Cambria"/>
              <a:sym typeface="Cambria"/>
            </a:endParaRPr>
          </a:p>
          <a:p>
            <a:endParaRPr lang="en" sz="24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0" name="Shape 70"/>
          <p:cNvSpPr txBox="1"/>
          <p:nvPr/>
        </p:nvSpPr>
        <p:spPr>
          <a:xfrm>
            <a:off x="457200" y="2190825"/>
            <a:ext cx="8113499" cy="4572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>
              <a:buNone/>
            </a:pP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2. Digite o nome do seu livro no campo de busca</a:t>
            </a:r>
          </a:p>
        </p:txBody>
      </p:sp>
      <p:sp>
        <p:nvSpPr>
          <p:cNvPr id="71" name="Shape 71"/>
          <p:cNvSpPr txBox="1"/>
          <p:nvPr/>
        </p:nvSpPr>
        <p:spPr>
          <a:xfrm>
            <a:off x="457200" y="2773500"/>
            <a:ext cx="8496600" cy="4572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>
              <a:buNone/>
            </a:pP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3.Escolha seu livro da lista retornada, ou faça uma nova busca mais específica</a:t>
            </a:r>
          </a:p>
        </p:txBody>
      </p:sp>
      <p:sp>
        <p:nvSpPr>
          <p:cNvPr id="72" name="Shape 72"/>
          <p:cNvSpPr txBox="1"/>
          <p:nvPr/>
        </p:nvSpPr>
        <p:spPr>
          <a:xfrm>
            <a:off x="436950" y="3583325"/>
            <a:ext cx="8270100" cy="4572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>
              <a:buNone/>
            </a:pP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4.Confirme clicando no botão "Mapa" e receba a rota até seu livro no seu celular.</a:t>
            </a:r>
          </a:p>
        </p:txBody>
      </p:sp>
      <p:sp>
        <p:nvSpPr>
          <p:cNvPr id="73" name="Shape 73"/>
          <p:cNvSpPr/>
          <p:nvPr/>
        </p:nvSpPr>
        <p:spPr>
          <a:xfrm>
            <a:off x="1269462" y="2190825"/>
            <a:ext cx="2122340" cy="384167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74" name="Shape 74"/>
          <p:cNvSpPr/>
          <p:nvPr/>
        </p:nvSpPr>
        <p:spPr>
          <a:xfrm>
            <a:off x="5294895" y="3152817"/>
            <a:ext cx="1912909" cy="191769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75" name="Shape 75"/>
          <p:cNvSpPr/>
          <p:nvPr/>
        </p:nvSpPr>
        <p:spPr>
          <a:xfrm>
            <a:off x="3656250" y="3569714"/>
            <a:ext cx="1454099" cy="1083899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76" name="Shape 76"/>
          <p:cNvSpPr/>
          <p:nvPr/>
        </p:nvSpPr>
        <p:spPr>
          <a:xfrm>
            <a:off x="1269462" y="2773500"/>
            <a:ext cx="5705475" cy="337185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</p:sp>
      <p:sp>
        <p:nvSpPr>
          <p:cNvPr id="77" name="Shape 77"/>
          <p:cNvSpPr/>
          <p:nvPr/>
        </p:nvSpPr>
        <p:spPr>
          <a:xfrm>
            <a:off x="2024063" y="3696550"/>
            <a:ext cx="5095873" cy="286340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</p:sp>
      <p:sp>
        <p:nvSpPr>
          <p:cNvPr id="78" name="Shape 78"/>
          <p:cNvSpPr/>
          <p:nvPr/>
        </p:nvSpPr>
        <p:spPr>
          <a:xfrm>
            <a:off x="511555" y="4653614"/>
            <a:ext cx="3144694" cy="1771921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</p:sp>
      <p:sp>
        <p:nvSpPr>
          <p:cNvPr id="79" name="Shape 79"/>
          <p:cNvSpPr/>
          <p:nvPr/>
        </p:nvSpPr>
        <p:spPr>
          <a:xfrm>
            <a:off x="1943057" y="5773575"/>
            <a:ext cx="914400" cy="457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80" name="Shape 80"/>
          <p:cNvSpPr/>
          <p:nvPr/>
        </p:nvSpPr>
        <p:spPr>
          <a:xfrm>
            <a:off x="4311396" y="4212671"/>
            <a:ext cx="4259303" cy="2347279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7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7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26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6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26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6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6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6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6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6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26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6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6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6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6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6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26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6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6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6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6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6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4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6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1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6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1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6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1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13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13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>
              <a:buNone/>
            </a:pPr>
            <a:r>
              <a:rPr lang="en"/>
              <a:t>Mas... como funciona?</a:t>
            </a:r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1416899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buNone/>
            </a:pPr>
            <a:r>
              <a:rPr lang="en"/>
              <a:t> .O Qr Code</a:t>
            </a:r>
          </a:p>
          <a:p>
            <a:pPr lvl="0" rtl="0">
              <a:buNone/>
            </a:pPr>
            <a:r>
              <a:rPr lang="en"/>
              <a:t> </a:t>
            </a:r>
          </a:p>
          <a:p>
            <a:endParaRPr lang="en"/>
          </a:p>
          <a:p>
            <a:endParaRPr lang="en"/>
          </a:p>
          <a:p>
            <a:endParaRPr lang="en"/>
          </a:p>
          <a:p>
            <a:endParaRPr lang="en"/>
          </a:p>
        </p:txBody>
      </p:sp>
      <p:sp>
        <p:nvSpPr>
          <p:cNvPr id="87" name="Shape 87"/>
          <p:cNvSpPr txBox="1"/>
          <p:nvPr/>
        </p:nvSpPr>
        <p:spPr>
          <a:xfrm>
            <a:off x="190300" y="2333700"/>
            <a:ext cx="8601000" cy="6833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 lvl="0" indent="457200" rtl="0">
              <a:spcBef>
                <a:spcPts val="600"/>
              </a:spcBef>
              <a:buClr>
                <a:srgbClr val="000000"/>
              </a:buClr>
              <a:buSzPct val="45833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 Qr Code é o responsável por dizer ao Library Mapper onde está o visitante.</a:t>
            </a:r>
          </a:p>
          <a:p>
            <a:endParaRPr lang="en" sz="2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8" name="Shape 88"/>
          <p:cNvSpPr txBox="1"/>
          <p:nvPr/>
        </p:nvSpPr>
        <p:spPr>
          <a:xfrm>
            <a:off x="428250" y="3583300"/>
            <a:ext cx="8287500" cy="4572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 marL="0" indent="0">
              <a:buNone/>
            </a:pPr>
            <a:r>
              <a:rPr lang="en" sz="2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   Em cada QrCode existe uma URL com um id único.</a:t>
            </a:r>
          </a:p>
        </p:txBody>
      </p:sp>
      <p:sp>
        <p:nvSpPr>
          <p:cNvPr id="89" name="Shape 89"/>
          <p:cNvSpPr txBox="1"/>
          <p:nvPr/>
        </p:nvSpPr>
        <p:spPr>
          <a:xfrm>
            <a:off x="190300" y="4523300"/>
            <a:ext cx="8096099" cy="15710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 lvl="0" indent="457200" rtl="0">
              <a:spcBef>
                <a:spcPts val="600"/>
              </a:spcBef>
              <a:buClr>
                <a:srgbClr val="000000"/>
              </a:buClr>
              <a:buSzPct val="45833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Ao acessar essa URL, o LibraryMapper é acionado e um serviço interpreta e usa esse id como ponto de partida para o desenho da futura rota traçada.</a:t>
            </a:r>
          </a:p>
          <a:p>
            <a:endParaRPr lang="en" sz="2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endParaRPr lang="en" sz="2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3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3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1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4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1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>
              <a:buNone/>
            </a:pPr>
            <a:r>
              <a:rPr lang="en"/>
              <a:t>Mas... como funciona?		</a:t>
            </a:r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807599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buNone/>
            </a:pPr>
            <a:r>
              <a:rPr lang="en"/>
              <a:t>  .Consultando a Biblioteca</a:t>
            </a:r>
          </a:p>
          <a:p>
            <a:endParaRPr lang="en"/>
          </a:p>
          <a:p>
            <a:pPr>
              <a:buNone/>
            </a:pPr>
            <a:r>
              <a:rPr lang="en"/>
              <a:t>	</a:t>
            </a:r>
          </a:p>
        </p:txBody>
      </p:sp>
      <p:sp>
        <p:nvSpPr>
          <p:cNvPr id="96" name="Shape 96"/>
          <p:cNvSpPr txBox="1"/>
          <p:nvPr/>
        </p:nvSpPr>
        <p:spPr>
          <a:xfrm>
            <a:off x="457200" y="2407800"/>
            <a:ext cx="8444400" cy="4572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 lvl="0" rtl="0">
              <a:buNone/>
            </a:pP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    A URL no QrCode aponta para uma página de busca com um textField a ser preenchido com o nome do livro, autor, editora, em resumo, algo que faça relação ao livro procurado.</a:t>
            </a:r>
          </a:p>
          <a:p>
            <a:endParaRPr lang="en" sz="2400">
              <a:latin typeface="Cambria"/>
              <a:ea typeface="Cambria"/>
              <a:cs typeface="Cambria"/>
              <a:sym typeface="Cambria"/>
            </a:endParaRPr>
          </a:p>
          <a:p>
            <a:endParaRPr lang="en" sz="24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7" name="Shape 97"/>
          <p:cNvSpPr txBox="1"/>
          <p:nvPr/>
        </p:nvSpPr>
        <p:spPr>
          <a:xfrm>
            <a:off x="457200" y="3705175"/>
            <a:ext cx="8687999" cy="12405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 lvl="0" rtl="0">
              <a:buClr>
                <a:srgbClr val="000000"/>
              </a:buClr>
              <a:buSzPct val="45833"/>
              <a:buFont typeface="Arial"/>
              <a:buNone/>
            </a:pP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    Definindo o item a ser buscado, o LibraryMapper chama um serviço da biblioteca local, nesse caso o Colméia, que  irá procurar em seu BD por esse item.</a:t>
            </a:r>
          </a:p>
          <a:p>
            <a:endParaRPr lang="en" sz="24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8" name="Shape 98"/>
          <p:cNvSpPr txBox="1"/>
          <p:nvPr/>
        </p:nvSpPr>
        <p:spPr>
          <a:xfrm>
            <a:off x="500850" y="5098075"/>
            <a:ext cx="8357100" cy="1292631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 lvl="0" rtl="0">
              <a:buClr>
                <a:srgbClr val="000000"/>
              </a:buClr>
              <a:buSzPct val="45833"/>
              <a:buFont typeface="Arial"/>
              <a:buNone/>
            </a:pPr>
            <a:r>
              <a:rPr lang="en" sz="2400" dirty="0">
                <a:latin typeface="Cambria"/>
                <a:ea typeface="Cambria"/>
                <a:cs typeface="Cambria"/>
                <a:sym typeface="Cambria"/>
              </a:rPr>
              <a:t>    Retorna enfim um xml contendo uma lista de livros que é interpretado pelo LibraryMapper, o qual mostra uma outra lista compreensível </a:t>
            </a:r>
            <a:r>
              <a:rPr lang="en" sz="2400" dirty="0" smtClean="0">
                <a:latin typeface="Cambria"/>
                <a:ea typeface="Cambria"/>
                <a:cs typeface="Cambria"/>
                <a:sym typeface="Cambria"/>
              </a:rPr>
              <a:t>para </a:t>
            </a:r>
            <a:r>
              <a:rPr lang="en" sz="2400" dirty="0">
                <a:latin typeface="Cambria"/>
                <a:ea typeface="Cambria"/>
                <a:cs typeface="Cambria"/>
                <a:sym typeface="Cambria"/>
              </a:rPr>
              <a:t>o usuário.</a:t>
            </a:r>
          </a:p>
        </p:txBody>
      </p:sp>
      <p:sp>
        <p:nvSpPr>
          <p:cNvPr id="99" name="Shape 99"/>
          <p:cNvSpPr/>
          <p:nvPr/>
        </p:nvSpPr>
        <p:spPr>
          <a:xfrm>
            <a:off x="5633518" y="1985700"/>
            <a:ext cx="2697012" cy="159956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100" name="Shape 100"/>
          <p:cNvSpPr/>
          <p:nvPr/>
        </p:nvSpPr>
        <p:spPr>
          <a:xfrm>
            <a:off x="5102525" y="3042925"/>
            <a:ext cx="685800" cy="381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101" name="Shape 101"/>
          <p:cNvSpPr/>
          <p:nvPr/>
        </p:nvSpPr>
        <p:spPr>
          <a:xfrm>
            <a:off x="4229100" y="3042925"/>
            <a:ext cx="685800" cy="381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102" name="Shape 102"/>
          <p:cNvSpPr/>
          <p:nvPr/>
        </p:nvSpPr>
        <p:spPr>
          <a:xfrm rot="-512998">
            <a:off x="3336974" y="3091787"/>
            <a:ext cx="685800" cy="381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103" name="Shape 103"/>
          <p:cNvSpPr/>
          <p:nvPr/>
        </p:nvSpPr>
        <p:spPr>
          <a:xfrm rot="-1102258">
            <a:off x="2373675" y="3335549"/>
            <a:ext cx="685800" cy="381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104" name="Shape 104"/>
          <p:cNvSpPr/>
          <p:nvPr/>
        </p:nvSpPr>
        <p:spPr>
          <a:xfrm>
            <a:off x="1378611" y="3814912"/>
            <a:ext cx="952500" cy="3429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</p:sp>
      <p:sp>
        <p:nvSpPr>
          <p:cNvPr id="105" name="Shape 105"/>
          <p:cNvSpPr/>
          <p:nvPr/>
        </p:nvSpPr>
        <p:spPr>
          <a:xfrm rot="1167610">
            <a:off x="2373675" y="4261167"/>
            <a:ext cx="685800" cy="381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106" name="Shape 106"/>
          <p:cNvSpPr/>
          <p:nvPr/>
        </p:nvSpPr>
        <p:spPr>
          <a:xfrm rot="367615">
            <a:off x="3234527" y="4452965"/>
            <a:ext cx="685800" cy="381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107" name="Shape 107"/>
          <p:cNvSpPr/>
          <p:nvPr/>
        </p:nvSpPr>
        <p:spPr>
          <a:xfrm>
            <a:off x="4100350" y="4488475"/>
            <a:ext cx="685800" cy="381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108" name="Shape 108"/>
          <p:cNvSpPr/>
          <p:nvPr/>
        </p:nvSpPr>
        <p:spPr>
          <a:xfrm>
            <a:off x="5580350" y="3814912"/>
            <a:ext cx="971550" cy="92392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</p:sp>
      <p:sp>
        <p:nvSpPr>
          <p:cNvPr id="109" name="Shape 109"/>
          <p:cNvSpPr/>
          <p:nvPr/>
        </p:nvSpPr>
        <p:spPr>
          <a:xfrm>
            <a:off x="6496250" y="3814912"/>
            <a:ext cx="971550" cy="92392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</p:sp>
      <p:sp>
        <p:nvSpPr>
          <p:cNvPr id="110" name="Shape 110"/>
          <p:cNvSpPr/>
          <p:nvPr/>
        </p:nvSpPr>
        <p:spPr>
          <a:xfrm>
            <a:off x="7411600" y="3776900"/>
            <a:ext cx="971550" cy="92392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</p:sp>
      <p:sp>
        <p:nvSpPr>
          <p:cNvPr id="111" name="Shape 111"/>
          <p:cNvSpPr/>
          <p:nvPr/>
        </p:nvSpPr>
        <p:spPr>
          <a:xfrm>
            <a:off x="6000075" y="3945550"/>
            <a:ext cx="971550" cy="92392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</p:sp>
      <p:sp>
        <p:nvSpPr>
          <p:cNvPr id="112" name="Shape 112"/>
          <p:cNvSpPr/>
          <p:nvPr/>
        </p:nvSpPr>
        <p:spPr>
          <a:xfrm>
            <a:off x="6971625" y="3945550"/>
            <a:ext cx="971550" cy="92392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</p:sp>
      <p:sp>
        <p:nvSpPr>
          <p:cNvPr id="113" name="Shape 113"/>
          <p:cNvSpPr/>
          <p:nvPr/>
        </p:nvSpPr>
        <p:spPr>
          <a:xfrm>
            <a:off x="6496250" y="4069077"/>
            <a:ext cx="971550" cy="92392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</p:sp>
      <p:sp>
        <p:nvSpPr>
          <p:cNvPr id="114" name="Shape 114"/>
          <p:cNvSpPr/>
          <p:nvPr/>
        </p:nvSpPr>
        <p:spPr>
          <a:xfrm>
            <a:off x="6037575" y="4181502"/>
            <a:ext cx="971550" cy="92392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</p:sp>
      <p:sp>
        <p:nvSpPr>
          <p:cNvPr id="115" name="Shape 115"/>
          <p:cNvSpPr/>
          <p:nvPr/>
        </p:nvSpPr>
        <p:spPr>
          <a:xfrm>
            <a:off x="5279300" y="4115927"/>
            <a:ext cx="971550" cy="92392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</p:sp>
      <p:sp>
        <p:nvSpPr>
          <p:cNvPr id="116" name="Shape 116"/>
          <p:cNvSpPr/>
          <p:nvPr/>
        </p:nvSpPr>
        <p:spPr>
          <a:xfrm>
            <a:off x="7715250" y="3989705"/>
            <a:ext cx="971550" cy="92392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</p:sp>
      <p:sp>
        <p:nvSpPr>
          <p:cNvPr id="117" name="Shape 117"/>
          <p:cNvSpPr/>
          <p:nvPr/>
        </p:nvSpPr>
        <p:spPr>
          <a:xfrm>
            <a:off x="7271075" y="4217012"/>
            <a:ext cx="971550" cy="92392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</p:sp>
      <p:sp>
        <p:nvSpPr>
          <p:cNvPr id="118" name="Shape 118"/>
          <p:cNvSpPr/>
          <p:nvPr/>
        </p:nvSpPr>
        <p:spPr>
          <a:xfrm>
            <a:off x="6743700" y="4293212"/>
            <a:ext cx="971550" cy="923925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</p:sp>
      <p:sp>
        <p:nvSpPr>
          <p:cNvPr id="119" name="Shape 119"/>
          <p:cNvSpPr/>
          <p:nvPr/>
        </p:nvSpPr>
        <p:spPr>
          <a:xfrm>
            <a:off x="5641250" y="4303302"/>
            <a:ext cx="971550" cy="92392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</p:sp>
      <p:sp>
        <p:nvSpPr>
          <p:cNvPr id="120" name="Shape 120"/>
          <p:cNvSpPr/>
          <p:nvPr/>
        </p:nvSpPr>
        <p:spPr>
          <a:xfrm rot="-4696400">
            <a:off x="6812483" y="5411188"/>
            <a:ext cx="685800" cy="381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121" name="Shape 121"/>
          <p:cNvSpPr/>
          <p:nvPr/>
        </p:nvSpPr>
        <p:spPr>
          <a:xfrm rot="-1942277">
            <a:off x="6453374" y="6020625"/>
            <a:ext cx="685800" cy="381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122" name="Shape 122"/>
          <p:cNvSpPr/>
          <p:nvPr/>
        </p:nvSpPr>
        <p:spPr>
          <a:xfrm rot="-348254">
            <a:off x="5751123" y="6270065"/>
            <a:ext cx="685799" cy="38099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123" name="Shape 123"/>
          <p:cNvSpPr/>
          <p:nvPr/>
        </p:nvSpPr>
        <p:spPr>
          <a:xfrm>
            <a:off x="4515125" y="5866639"/>
            <a:ext cx="971550" cy="923925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</p:sp>
      <p:sp>
        <p:nvSpPr>
          <p:cNvPr id="124" name="Shape 124"/>
          <p:cNvSpPr/>
          <p:nvPr/>
        </p:nvSpPr>
        <p:spPr>
          <a:xfrm>
            <a:off x="4100350" y="6236364"/>
            <a:ext cx="685800" cy="381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125" name="Shape 125"/>
          <p:cNvSpPr/>
          <p:nvPr/>
        </p:nvSpPr>
        <p:spPr>
          <a:xfrm>
            <a:off x="3255752" y="6236364"/>
            <a:ext cx="685800" cy="381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126" name="Shape 126"/>
          <p:cNvSpPr/>
          <p:nvPr/>
        </p:nvSpPr>
        <p:spPr>
          <a:xfrm>
            <a:off x="733081" y="5470112"/>
            <a:ext cx="2243561" cy="1263805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7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7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9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6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1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3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9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9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9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9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39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0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>
              <a:buNone/>
            </a:pPr>
            <a:r>
              <a:rPr lang="en"/>
              <a:t>Mas... como funciona?	</a:t>
            </a:r>
          </a:p>
        </p:txBody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838799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>
              <a:buNone/>
            </a:pPr>
            <a:r>
              <a:rPr lang="en"/>
              <a:t>.A lista e o livro escolhido</a:t>
            </a:r>
          </a:p>
        </p:txBody>
      </p:sp>
      <p:sp>
        <p:nvSpPr>
          <p:cNvPr id="133" name="Shape 133"/>
          <p:cNvSpPr txBox="1"/>
          <p:nvPr/>
        </p:nvSpPr>
        <p:spPr>
          <a:xfrm>
            <a:off x="653075" y="2487500"/>
            <a:ext cx="7637399" cy="4572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 lvl="0" rtl="0">
              <a:buNone/>
            </a:pP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    A lista mostrada ao usuário é um conjunto de objetos livros, que possuem nome , autor, editora, estante a que pertence, etc...</a:t>
            </a:r>
          </a:p>
          <a:p>
            <a:pPr>
              <a:buNone/>
            </a:pP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 </a:t>
            </a:r>
          </a:p>
        </p:txBody>
      </p:sp>
      <p:sp>
        <p:nvSpPr>
          <p:cNvPr id="134" name="Shape 134"/>
          <p:cNvSpPr txBox="1"/>
          <p:nvPr/>
        </p:nvSpPr>
        <p:spPr>
          <a:xfrm>
            <a:off x="653075" y="3750225"/>
            <a:ext cx="7523099" cy="4572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 marL="0" lvl="0" indent="0" rtl="0">
              <a:buNone/>
            </a:pP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    Ao escolher o livro, o nome da estante que pertence é enviada e o LibraryMapper procura pela posição dessa estante em seu Banco de Dados.</a:t>
            </a:r>
          </a:p>
          <a:p>
            <a:pPr marL="0" indent="0">
              <a:buNone/>
            </a:pP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    </a:t>
            </a:r>
          </a:p>
        </p:txBody>
      </p:sp>
      <p:sp>
        <p:nvSpPr>
          <p:cNvPr id="135" name="Shape 135"/>
          <p:cNvSpPr txBox="1"/>
          <p:nvPr/>
        </p:nvSpPr>
        <p:spPr>
          <a:xfrm>
            <a:off x="685800" y="5059775"/>
            <a:ext cx="7609499" cy="16535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>
              <a:buNone/>
            </a:pP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   Uma vez achada essa estante, sua posição XY é enviada para dar início a busca da rota a ser traçada.Junto com essa posição vai também a posição XY do QRCode inicialmente guardado.</a:t>
            </a:r>
          </a:p>
        </p:txBody>
      </p:sp>
      <p:sp>
        <p:nvSpPr>
          <p:cNvPr id="136" name="Shape 136"/>
          <p:cNvSpPr txBox="1"/>
          <p:nvPr/>
        </p:nvSpPr>
        <p:spPr>
          <a:xfrm>
            <a:off x="457200" y="2215975"/>
            <a:ext cx="4294799" cy="6903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>
              <a:buNone/>
            </a:pPr>
            <a:r>
              <a:rPr lang="en"/>
              <a:t>http://localhost:8080/LibraryMapper/faces/WebLibraryMapper/bookSearch.xhtml?QRId=916</a:t>
            </a:r>
          </a:p>
        </p:txBody>
      </p:sp>
      <p:sp>
        <p:nvSpPr>
          <p:cNvPr id="137" name="Shape 137"/>
          <p:cNvSpPr/>
          <p:nvPr/>
        </p:nvSpPr>
        <p:spPr>
          <a:xfrm>
            <a:off x="4297875" y="4315500"/>
            <a:ext cx="663000" cy="620099"/>
          </a:xfrm>
          <a:prstGeom prst="mathPlus">
            <a:avLst>
              <a:gd name="adj1" fmla="val 23520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138" name="Shape 138"/>
          <p:cNvSpPr/>
          <p:nvPr/>
        </p:nvSpPr>
        <p:spPr>
          <a:xfrm>
            <a:off x="5852825" y="1827262"/>
            <a:ext cx="2601127" cy="146772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139" name="Shape 139"/>
          <p:cNvSpPr/>
          <p:nvPr/>
        </p:nvSpPr>
        <p:spPr>
          <a:xfrm>
            <a:off x="2171575" y="3613425"/>
            <a:ext cx="457200" cy="5784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140" name="Shape 140"/>
          <p:cNvSpPr/>
          <p:nvPr/>
        </p:nvSpPr>
        <p:spPr>
          <a:xfrm>
            <a:off x="6863575" y="3629025"/>
            <a:ext cx="457200" cy="5784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141" name="Shape 141"/>
          <p:cNvSpPr txBox="1"/>
          <p:nvPr/>
        </p:nvSpPr>
        <p:spPr>
          <a:xfrm>
            <a:off x="1662600" y="4413300"/>
            <a:ext cx="3657600" cy="4460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>
              <a:buNone/>
            </a:pP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Posição XY</a:t>
            </a:r>
          </a:p>
        </p:txBody>
      </p:sp>
      <p:sp>
        <p:nvSpPr>
          <p:cNvPr id="142" name="Shape 142"/>
          <p:cNvSpPr txBox="1"/>
          <p:nvPr/>
        </p:nvSpPr>
        <p:spPr>
          <a:xfrm>
            <a:off x="5360850" y="4377600"/>
            <a:ext cx="3657600" cy="4572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>
              <a:buNone/>
            </a:pP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              Posição XY</a:t>
            </a:r>
          </a:p>
        </p:txBody>
      </p:sp>
      <p:sp>
        <p:nvSpPr>
          <p:cNvPr id="143" name="Shape 143"/>
          <p:cNvSpPr/>
          <p:nvPr/>
        </p:nvSpPr>
        <p:spPr>
          <a:xfrm rot="5400000">
            <a:off x="4198574" y="5014550"/>
            <a:ext cx="914400" cy="914400"/>
          </a:xfrm>
          <a:prstGeom prst="mathEqual">
            <a:avLst>
              <a:gd name="adj1" fmla="val 23520"/>
              <a:gd name="adj2" fmla="val 11760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144" name="Shape 144"/>
          <p:cNvSpPr/>
          <p:nvPr/>
        </p:nvSpPr>
        <p:spPr>
          <a:xfrm>
            <a:off x="2257300" y="5853675"/>
            <a:ext cx="859699" cy="85969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145" name="Shape 145"/>
          <p:cNvSpPr/>
          <p:nvPr/>
        </p:nvSpPr>
        <p:spPr>
          <a:xfrm>
            <a:off x="3231299" y="6224275"/>
            <a:ext cx="685800" cy="381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</p:sp>
      <p:sp>
        <p:nvSpPr>
          <p:cNvPr id="146" name="Shape 146"/>
          <p:cNvSpPr/>
          <p:nvPr/>
        </p:nvSpPr>
        <p:spPr>
          <a:xfrm>
            <a:off x="3989025" y="6224275"/>
            <a:ext cx="685800" cy="381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</p:sp>
      <p:sp>
        <p:nvSpPr>
          <p:cNvPr id="147" name="Shape 147"/>
          <p:cNvSpPr/>
          <p:nvPr/>
        </p:nvSpPr>
        <p:spPr>
          <a:xfrm>
            <a:off x="4752000" y="6224275"/>
            <a:ext cx="685800" cy="381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</p:sp>
      <p:sp>
        <p:nvSpPr>
          <p:cNvPr id="148" name="Shape 148"/>
          <p:cNvSpPr/>
          <p:nvPr/>
        </p:nvSpPr>
        <p:spPr>
          <a:xfrm>
            <a:off x="5493050" y="6224275"/>
            <a:ext cx="685800" cy="381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</p:sp>
      <p:sp>
        <p:nvSpPr>
          <p:cNvPr id="149" name="Shape 149"/>
          <p:cNvSpPr txBox="1"/>
          <p:nvPr/>
        </p:nvSpPr>
        <p:spPr>
          <a:xfrm>
            <a:off x="6315925" y="6052825"/>
            <a:ext cx="1552499" cy="6138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>
              <a:buNone/>
            </a:pPr>
            <a:r>
              <a:rPr lang="en" sz="3600">
                <a:latin typeface="Cambria"/>
                <a:ea typeface="Cambria"/>
                <a:cs typeface="Cambria"/>
                <a:sym typeface="Cambria"/>
              </a:rPr>
              <a:t> Livro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 lvl="0" rtl="0">
              <a:buNone/>
            </a:pPr>
            <a:r>
              <a:rPr lang="en"/>
              <a:t>O Mapa</a:t>
            </a:r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2292905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buNone/>
            </a:pPr>
            <a:r>
              <a:rPr lang="en" dirty="0"/>
              <a:t> </a:t>
            </a:r>
            <a:r>
              <a:rPr lang="en" sz="2400" dirty="0">
                <a:latin typeface="Cambria"/>
                <a:ea typeface="Cambria"/>
                <a:cs typeface="Cambria"/>
                <a:sym typeface="Cambria"/>
              </a:rPr>
              <a:t>Como o uso de GPS era inpossível, dado que os dispositivos atuais ainda não rastreiam um ambiente interno, foi necessário </a:t>
            </a:r>
            <a:r>
              <a:rPr lang="en" sz="2400" dirty="0" smtClean="0">
                <a:latin typeface="Cambria"/>
                <a:ea typeface="Cambria"/>
                <a:cs typeface="Cambria"/>
                <a:sym typeface="Cambria"/>
              </a:rPr>
              <a:t>construir </a:t>
            </a:r>
            <a:r>
              <a:rPr lang="en" sz="2400" dirty="0">
                <a:latin typeface="Cambria"/>
                <a:ea typeface="Cambria"/>
                <a:cs typeface="Cambria"/>
                <a:sym typeface="Cambria"/>
              </a:rPr>
              <a:t>um mapa para que o LibraryMapper pudesse gerar as rotas.</a:t>
            </a:r>
          </a:p>
          <a:p>
            <a:pPr lvl="0" rtl="0">
              <a:buNone/>
            </a:pPr>
            <a:r>
              <a:rPr lang="en" dirty="0"/>
              <a:t> </a:t>
            </a:r>
          </a:p>
        </p:txBody>
      </p:sp>
      <p:sp>
        <p:nvSpPr>
          <p:cNvPr id="156" name="Shape 156"/>
          <p:cNvSpPr txBox="1"/>
          <p:nvPr/>
        </p:nvSpPr>
        <p:spPr>
          <a:xfrm>
            <a:off x="4635850" y="3497100"/>
            <a:ext cx="3961500" cy="16871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 lvl="0" rtl="0">
              <a:buNone/>
            </a:pP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   Esse mapa é formado por um grafo em formato de grade, sendo que todas suas arestas têm peso 1.</a:t>
            </a:r>
          </a:p>
          <a:p>
            <a:endParaRPr lang="en" sz="2400">
              <a:latin typeface="Cambria"/>
              <a:ea typeface="Cambria"/>
              <a:cs typeface="Cambria"/>
              <a:sym typeface="Cambria"/>
            </a:endParaRPr>
          </a:p>
          <a:p>
            <a:endParaRPr lang="en" sz="24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7" name="Shape 157"/>
          <p:cNvSpPr/>
          <p:nvPr/>
        </p:nvSpPr>
        <p:spPr>
          <a:xfrm rot="5400000">
            <a:off x="546348" y="2888297"/>
            <a:ext cx="3547378" cy="422542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>
  <a:themeElements>
    <a:clrScheme name="Custom 354">
      <a:dk1>
        <a:srgbClr val="000000"/>
      </a:dk1>
      <a:lt1>
        <a:srgbClr val="FFFFFF"/>
      </a:lt1>
      <a:dk2>
        <a:srgbClr val="30182B"/>
      </a:dk2>
      <a:lt2>
        <a:srgbClr val="DFDFDF"/>
      </a:lt2>
      <a:accent1>
        <a:srgbClr val="592D50"/>
      </a:accent1>
      <a:accent2>
        <a:srgbClr val="D3A67A"/>
      </a:accent2>
      <a:accent3>
        <a:srgbClr val="45485F"/>
      </a:accent3>
      <a:accent4>
        <a:srgbClr val="6B9756"/>
      </a:accent4>
      <a:accent5>
        <a:srgbClr val="7D576E"/>
      </a:accent5>
      <a:accent6>
        <a:srgbClr val="4C1A23"/>
      </a:accent6>
      <a:hlink>
        <a:srgbClr val="511E3E"/>
      </a:hlink>
      <a:folHlink>
        <a:srgbClr val="9EA0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</TotalTime>
  <Words>840</Words>
  <Application>Microsoft Office PowerPoint</Application>
  <PresentationFormat>On-screen Show (4:3)</PresentationFormat>
  <Paragraphs>120</Paragraphs>
  <Slides>17</Slides>
  <Notes>13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/>
      <vt:lpstr>PowerPoint Presentation</vt:lpstr>
      <vt:lpstr>LIBRARY MAPPER</vt:lpstr>
      <vt:lpstr>Library Mapper</vt:lpstr>
      <vt:lpstr>O que é preciso?</vt:lpstr>
      <vt:lpstr>Como funciona?</vt:lpstr>
      <vt:lpstr>Mas... como funciona?</vt:lpstr>
      <vt:lpstr>Mas... como funciona?  </vt:lpstr>
      <vt:lpstr>Mas... como funciona? </vt:lpstr>
      <vt:lpstr>O Mapa</vt:lpstr>
      <vt:lpstr>O Mapa</vt:lpstr>
      <vt:lpstr>Para ajudar a montar o mapa</vt:lpstr>
      <vt:lpstr>A Busca</vt:lpstr>
      <vt:lpstr>A Busca</vt:lpstr>
      <vt:lpstr>Menos conversa e mais…</vt:lpstr>
      <vt:lpstr>Algumas dificuldades</vt:lpstr>
      <vt:lpstr>Library Mapper futuro. </vt:lpstr>
      <vt:lpstr>Perguntas?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LIBRARY MAPPER</dc:title>
  <cp:lastModifiedBy>Thiago</cp:lastModifiedBy>
  <cp:revision>16</cp:revision>
  <dcterms:modified xsi:type="dcterms:W3CDTF">2012-11-11T22:28:00Z</dcterms:modified>
</cp:coreProperties>
</file>